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80" r:id="rId3"/>
    <p:sldId id="257" r:id="rId4"/>
    <p:sldId id="282" r:id="rId5"/>
    <p:sldId id="270" r:id="rId6"/>
    <p:sldId id="273" r:id="rId7"/>
    <p:sldId id="274" r:id="rId8"/>
    <p:sldId id="275" r:id="rId9"/>
    <p:sldId id="276" r:id="rId10"/>
    <p:sldId id="277" r:id="rId11"/>
    <p:sldId id="260" r:id="rId12"/>
    <p:sldId id="263" r:id="rId13"/>
    <p:sldId id="264" r:id="rId14"/>
    <p:sldId id="265" r:id="rId15"/>
    <p:sldId id="259" r:id="rId16"/>
    <p:sldId id="272" r:id="rId17"/>
    <p:sldId id="266" r:id="rId18"/>
    <p:sldId id="271" r:id="rId19"/>
    <p:sldId id="279" r:id="rId20"/>
    <p:sldId id="261" r:id="rId21"/>
    <p:sldId id="267" r:id="rId22"/>
    <p:sldId id="278" r:id="rId23"/>
    <p:sldId id="281" r:id="rId24"/>
    <p:sldId id="268" r:id="rId25"/>
    <p:sldId id="269" r:id="rId26"/>
    <p:sldId id="262"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Y1yWuwwuqE/3lMeyoWogdBUjI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honen, Riikka J" initials="SRJ" lastIdx="2" clrIdx="0">
    <p:extLst>
      <p:ext uri="{19B8F6BF-5375-455C-9EA6-DF929625EA0E}">
        <p15:presenceInfo xmlns:p15="http://schemas.microsoft.com/office/powerpoint/2012/main" userId="S::rsuhonen@ad.helsinki.fi::a972d916-3cb3-4d91-a71c-b5e916de73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71" autoAdjust="0"/>
  </p:normalViewPr>
  <p:slideViewPr>
    <p:cSldViewPr snapToGrid="0">
      <p:cViewPr varScale="1">
        <p:scale>
          <a:sx n="72" d="100"/>
          <a:sy n="72" d="100"/>
        </p:scale>
        <p:origin x="107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ecolonialfutures.ne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1869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These</a:t>
            </a:r>
            <a:r>
              <a:rPr lang="fi-FI" dirty="0"/>
              <a:t> </a:t>
            </a:r>
            <a:r>
              <a:rPr lang="fi-FI" dirty="0" err="1"/>
              <a:t>are</a:t>
            </a:r>
            <a:r>
              <a:rPr lang="fi-FI" dirty="0"/>
              <a:t> </a:t>
            </a:r>
            <a:r>
              <a:rPr lang="fi-FI" dirty="0" err="1"/>
              <a:t>important</a:t>
            </a:r>
            <a:r>
              <a:rPr lang="fi-FI" dirty="0"/>
              <a:t> for </a:t>
            </a:r>
            <a:r>
              <a:rPr lang="fi-FI" dirty="0" err="1"/>
              <a:t>sustainability</a:t>
            </a:r>
            <a:r>
              <a:rPr lang="fi-FI" dirty="0"/>
              <a:t> </a:t>
            </a:r>
            <a:r>
              <a:rPr lang="fi-FI" dirty="0" err="1"/>
              <a:t>education</a:t>
            </a:r>
            <a:r>
              <a:rPr lang="fi-FI" dirty="0"/>
              <a:t> and </a:t>
            </a:r>
            <a:r>
              <a:rPr lang="fi-FI" dirty="0" err="1"/>
              <a:t>global</a:t>
            </a:r>
            <a:r>
              <a:rPr lang="fi-FI" dirty="0"/>
              <a:t> </a:t>
            </a:r>
            <a:r>
              <a:rPr lang="fi-FI" dirty="0" err="1"/>
              <a:t>citizenship</a:t>
            </a:r>
            <a:r>
              <a:rPr lang="fi-FI" dirty="0"/>
              <a:t> </a:t>
            </a:r>
            <a:r>
              <a:rPr lang="fi-FI" dirty="0" err="1"/>
              <a:t>education</a:t>
            </a:r>
            <a:r>
              <a:rPr lang="fi-FI" dirty="0"/>
              <a:t>!</a:t>
            </a:r>
            <a:endParaRPr dirty="0"/>
          </a:p>
        </p:txBody>
      </p:sp>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knowing the facts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decision-making works and how can I influence or engage</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people are already working to combat climate change or to promote social justice and human rights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934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1" indent="-285750">
              <a:lnSpc>
                <a:spcPct val="107000"/>
              </a:lnSpc>
              <a:spcAft>
                <a:spcPts val="80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feeling anxious or overwhelmed is a normal reaction to the wicked problems of today</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000000"/>
                </a:solidFill>
                <a:effectLst/>
                <a:latin typeface="Calibri" panose="020F0502020204030204" pitchFamily="34" charset="0"/>
                <a:ea typeface="Calibri" panose="020F0502020204030204" pitchFamily="34" charset="0"/>
              </a:rPr>
              <a:t>emotions may also awaken us to see the how things really are, and drive towards action</a:t>
            </a:r>
          </a:p>
          <a:p>
            <a:endParaRPr lang="en-US" sz="1100" dirty="0">
              <a:solidFill>
                <a:srgbClr val="000000"/>
              </a:solidFill>
              <a:effectLst/>
              <a:latin typeface="Calibri" panose="020F0502020204030204" pitchFamily="34" charset="0"/>
            </a:endParaRPr>
          </a:p>
          <a:p>
            <a:endParaRPr lang="en-US" sz="1100" dirty="0">
              <a:solidFill>
                <a:srgbClr val="000000"/>
              </a:solidFill>
              <a:effectLst/>
              <a:latin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collective </a:t>
            </a:r>
            <a:r>
              <a:rPr lang="en-US"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“Gesturing towards decolonial futures”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has raised issues about learning to give palliative care to our current, destructive ways of living. Mourning for the loss of the world as we know is painful, and includes feelings of guilt, anxiety and sadness. This emotional work is necessary for us to be able to think critically “in a different way” and to give birth to new worlds.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15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creates hope; doing together with others is more fun and has more impact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action creates knowledge (learning by doing), but critical reflection and questioning, evaluation is needed</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individual acts are possible in everyday life: e.g. choices related to consumption, food, energy, transport (within income level)</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solving the climate crisis is not an individual problem – it is a societal problem</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community level actions (municipalities, schools, hobbies, workplaces, families, houses)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pressure for bigger change needs to be directed to those making decisions in politics and in companies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Courier New" panose="02070309020205020404" pitchFamily="49" charset="0"/>
              <a:buNone/>
            </a:pP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16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often vocational students are not somehow given the space or expected to question things, to ask questions, to promote change in their workplaces and societies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hope that through participating in this week you gain knowledge, motivation, perhaps even more interest towards the different aspects of sustainability</a:t>
            </a:r>
            <a:endParaRPr lang="fi-FI"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understanding how much is already being done, to instill hope</a:t>
            </a:r>
            <a:endParaRPr lang="fi-FI"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the UN SDG framework as a starting point</a:t>
            </a:r>
            <a:endParaRPr lang="fi-FI" sz="18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Energy and transport</a:t>
            </a:r>
          </a:p>
          <a:p>
            <a:pPr marL="0" lvl="0" indent="0" algn="l" rtl="0">
              <a:spcBef>
                <a:spcPts val="0"/>
              </a:spcBef>
              <a:spcAft>
                <a:spcPts val="0"/>
              </a:spcAft>
              <a:buNone/>
            </a:pPr>
            <a:r>
              <a:rPr lang="fi-FI" dirty="0"/>
              <a:t>Food </a:t>
            </a:r>
            <a:r>
              <a:rPr lang="fi-FI" dirty="0" err="1"/>
              <a:t>matters</a:t>
            </a:r>
            <a:endParaRPr lang="fi-FI" dirty="0"/>
          </a:p>
          <a:p>
            <a:pPr marL="0" lvl="0" indent="0" algn="l" rtl="0">
              <a:spcBef>
                <a:spcPts val="0"/>
              </a:spcBef>
              <a:spcAft>
                <a:spcPts val="0"/>
              </a:spcAft>
              <a:buNone/>
            </a:pPr>
            <a:r>
              <a:rPr lang="fi-FI" dirty="0" err="1"/>
              <a:t>Speak</a:t>
            </a:r>
            <a:r>
              <a:rPr lang="fi-FI" dirty="0"/>
              <a:t> </a:t>
            </a:r>
            <a:r>
              <a:rPr lang="fi-FI" dirty="0" err="1"/>
              <a:t>up</a:t>
            </a:r>
            <a:endParaRPr dirty="0"/>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049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buFont typeface="Wingdings" panose="05000000000000000000" pitchFamily="2" charset="2"/>
              <a:buChar char=""/>
            </a:pPr>
            <a:r>
              <a:rPr lang="en-US" sz="3200" dirty="0"/>
              <a:t>Appeal to world leaders, urge your city, your bank and your employer to take urgent action toward net-zero emissions.</a:t>
            </a:r>
          </a:p>
          <a:p>
            <a:pPr marL="342900" lvl="0" indent="-342900">
              <a:lnSpc>
                <a:spcPct val="107000"/>
              </a:lnSpc>
              <a:buFont typeface="Wingdings" panose="05000000000000000000" pitchFamily="2" charset="2"/>
              <a:buChar char=""/>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finding your own way to act is important</a:t>
            </a:r>
            <a:endParaRPr lang="fi-FI"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this week, also trying to demonstrate various ways in which individuals and communities can act: municipal level, in companies and businesses, in schools</a:t>
            </a:r>
            <a:endParaRPr lang="fi-FI" sz="18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87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Coming</a:t>
            </a:r>
            <a:r>
              <a:rPr lang="fi-FI" dirty="0"/>
              <a:t> </a:t>
            </a:r>
            <a:r>
              <a:rPr lang="fi-FI" dirty="0" err="1"/>
              <a:t>back</a:t>
            </a:r>
            <a:r>
              <a:rPr lang="fi-FI" dirty="0"/>
              <a:t> to </a:t>
            </a:r>
            <a:r>
              <a:rPr lang="fi-FI" dirty="0" err="1"/>
              <a:t>the</a:t>
            </a:r>
            <a:r>
              <a:rPr lang="fi-FI" dirty="0"/>
              <a:t> </a:t>
            </a:r>
            <a:r>
              <a:rPr lang="fi-FI" dirty="0" err="1"/>
              <a:t>expectations</a:t>
            </a:r>
            <a:r>
              <a:rPr lang="fi-FI" dirty="0"/>
              <a:t> at </a:t>
            </a:r>
            <a:r>
              <a:rPr lang="fi-FI" dirty="0" err="1"/>
              <a:t>the</a:t>
            </a:r>
            <a:r>
              <a:rPr lang="fi-FI" dirty="0"/>
              <a:t> </a:t>
            </a:r>
            <a:r>
              <a:rPr lang="fi-FI" dirty="0" err="1"/>
              <a:t>end</a:t>
            </a:r>
            <a:r>
              <a:rPr lang="fi-FI" dirty="0"/>
              <a:t> of </a:t>
            </a:r>
            <a:r>
              <a:rPr lang="fi-FI" dirty="0" err="1"/>
              <a:t>the</a:t>
            </a:r>
            <a:r>
              <a:rPr lang="fi-FI" dirty="0"/>
              <a:t> </a:t>
            </a:r>
            <a:r>
              <a:rPr lang="fi-FI" dirty="0" err="1"/>
              <a:t>week</a:t>
            </a:r>
            <a:r>
              <a:rPr lang="fi-FI" dirty="0"/>
              <a:t> on </a:t>
            </a:r>
            <a:r>
              <a:rPr lang="fi-FI" dirty="0" err="1"/>
              <a:t>Friday</a:t>
            </a:r>
            <a:r>
              <a:rPr lang="fi-FI" dirty="0"/>
              <a:t> </a:t>
            </a:r>
            <a:r>
              <a:rPr lang="fi-FI" dirty="0" err="1"/>
              <a:t>morning</a:t>
            </a: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245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977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099884f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gd099884f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798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From</a:t>
            </a:r>
            <a:r>
              <a:rPr lang="fi-FI" dirty="0"/>
              <a:t> </a:t>
            </a:r>
            <a:r>
              <a:rPr lang="fi-FI" dirty="0" err="1"/>
              <a:t>Sweden</a:t>
            </a:r>
            <a:r>
              <a:rPr lang="fi-FI" dirty="0"/>
              <a:t> </a:t>
            </a:r>
            <a:r>
              <a:rPr lang="fi-FI" dirty="0" err="1"/>
              <a:t>workshops</a:t>
            </a:r>
            <a:r>
              <a:rPr lang="fi-FI" dirty="0"/>
              <a:t> for </a:t>
            </a:r>
            <a:r>
              <a:rPr lang="fi-FI" dirty="0" err="1"/>
              <a:t>teachers</a:t>
            </a:r>
            <a:r>
              <a:rPr lang="fi-FI" dirty="0"/>
              <a:t> </a:t>
            </a:r>
            <a:r>
              <a:rPr lang="fi-FI" dirty="0" err="1"/>
              <a:t>with</a:t>
            </a:r>
            <a:r>
              <a:rPr lang="fi-FI" dirty="0"/>
              <a:t> </a:t>
            </a:r>
            <a:r>
              <a:rPr lang="fi-FI" dirty="0" err="1"/>
              <a:t>Globala</a:t>
            </a:r>
            <a:r>
              <a:rPr lang="fi-FI" dirty="0"/>
              <a:t> </a:t>
            </a:r>
            <a:r>
              <a:rPr lang="fi-FI" dirty="0" err="1"/>
              <a:t>Skolan</a:t>
            </a:r>
            <a:endParaRPr lang="fi-FI" dirty="0"/>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Companies</a:t>
            </a:r>
            <a:r>
              <a:rPr lang="fi-FI" dirty="0"/>
              <a:t> and </a:t>
            </a:r>
            <a:r>
              <a:rPr lang="fi-FI" dirty="0" err="1"/>
              <a:t>workplaces</a:t>
            </a:r>
            <a:r>
              <a:rPr lang="fi-FI" dirty="0"/>
              <a:t> </a:t>
            </a:r>
            <a:r>
              <a:rPr lang="fi-FI" dirty="0" err="1"/>
              <a:t>have</a:t>
            </a:r>
            <a:r>
              <a:rPr lang="fi-FI" dirty="0"/>
              <a:t> </a:t>
            </a:r>
            <a:r>
              <a:rPr lang="fi-FI" dirty="0" err="1"/>
              <a:t>also</a:t>
            </a:r>
            <a:r>
              <a:rPr lang="fi-FI" dirty="0"/>
              <a:t> </a:t>
            </a:r>
            <a:r>
              <a:rPr lang="fi-FI" dirty="0" err="1"/>
              <a:t>values</a:t>
            </a:r>
            <a:r>
              <a:rPr lang="fi-FI" dirty="0"/>
              <a:t>: </a:t>
            </a:r>
            <a:r>
              <a:rPr lang="fi-FI" dirty="0" err="1"/>
              <a:t>e.g</a:t>
            </a:r>
            <a:r>
              <a:rPr lang="fi-FI" dirty="0"/>
              <a:t>. Luksia: </a:t>
            </a:r>
            <a:r>
              <a:rPr lang="fi-FI" dirty="0" err="1"/>
              <a:t>openness</a:t>
            </a:r>
            <a:r>
              <a:rPr lang="fi-FI" dirty="0"/>
              <a:t>, </a:t>
            </a:r>
            <a:r>
              <a:rPr lang="fi-FI" dirty="0" err="1"/>
              <a:t>professionalism</a:t>
            </a:r>
            <a:r>
              <a:rPr lang="fi-FI" dirty="0"/>
              <a:t>, </a:t>
            </a:r>
            <a:r>
              <a:rPr lang="fi-FI" dirty="0" err="1"/>
              <a:t>based</a:t>
            </a:r>
            <a:r>
              <a:rPr lang="fi-FI" dirty="0"/>
              <a:t> on </a:t>
            </a:r>
            <a:r>
              <a:rPr lang="fi-FI" dirty="0" err="1"/>
              <a:t>the</a:t>
            </a:r>
            <a:r>
              <a:rPr lang="fi-FI" dirty="0"/>
              <a:t> </a:t>
            </a:r>
            <a:r>
              <a:rPr lang="fi-FI" dirty="0" err="1"/>
              <a:t>customer’s</a:t>
            </a:r>
            <a:r>
              <a:rPr lang="fi-FI" dirty="0"/>
              <a:t> </a:t>
            </a:r>
            <a:r>
              <a:rPr lang="fi-FI" dirty="0" err="1"/>
              <a:t>needs</a:t>
            </a:r>
            <a:r>
              <a:rPr lang="fi-FI" dirty="0"/>
              <a:t>; </a:t>
            </a:r>
            <a:r>
              <a:rPr lang="fi-FI" dirty="0" err="1"/>
              <a:t>University</a:t>
            </a:r>
            <a:r>
              <a:rPr lang="fi-FI" dirty="0"/>
              <a:t> of Helsinki: </a:t>
            </a:r>
            <a:r>
              <a:rPr lang="fi-FI" dirty="0" err="1"/>
              <a:t>freedom</a:t>
            </a:r>
            <a:r>
              <a:rPr lang="fi-FI" dirty="0"/>
              <a:t>, </a:t>
            </a:r>
            <a:r>
              <a:rPr lang="fi-FI" dirty="0" err="1"/>
              <a:t>truth</a:t>
            </a:r>
            <a:r>
              <a:rPr lang="fi-FI" dirty="0"/>
              <a:t>, </a:t>
            </a:r>
            <a:r>
              <a:rPr lang="fi-FI" dirty="0" err="1"/>
              <a:t>Bildung</a:t>
            </a:r>
            <a:endParaRPr lang="fi-FI" dirty="0"/>
          </a:p>
          <a:p>
            <a:pPr marL="0" lvl="0" indent="0" algn="l" rtl="0">
              <a:spcBef>
                <a:spcPts val="0"/>
              </a:spcBef>
              <a:spcAft>
                <a:spcPts val="0"/>
              </a:spcAft>
              <a:buNone/>
            </a:pPr>
            <a:endParaRPr lang="fi-FI" dirty="0"/>
          </a:p>
          <a:p>
            <a:pPr marL="0" lvl="0" indent="0" algn="l" rtl="0">
              <a:spcBef>
                <a:spcPts val="0"/>
              </a:spcBef>
              <a:spcAft>
                <a:spcPts val="0"/>
              </a:spcAft>
              <a:buNone/>
            </a:pPr>
            <a:r>
              <a:rPr lang="fi-FI" dirty="0"/>
              <a:t>How </a:t>
            </a:r>
            <a:r>
              <a:rPr lang="fi-FI" dirty="0" err="1"/>
              <a:t>do</a:t>
            </a:r>
            <a:r>
              <a:rPr lang="fi-FI" dirty="0"/>
              <a:t> </a:t>
            </a:r>
            <a:r>
              <a:rPr lang="fi-FI" dirty="0" err="1"/>
              <a:t>your</a:t>
            </a:r>
            <a:r>
              <a:rPr lang="fi-FI" dirty="0"/>
              <a:t> </a:t>
            </a:r>
            <a:r>
              <a:rPr lang="fi-FI" dirty="0" err="1"/>
              <a:t>personal</a:t>
            </a:r>
            <a:r>
              <a:rPr lang="fi-FI" dirty="0"/>
              <a:t> </a:t>
            </a:r>
            <a:r>
              <a:rPr lang="fi-FI" dirty="0" err="1"/>
              <a:t>core</a:t>
            </a:r>
            <a:r>
              <a:rPr lang="fi-FI" dirty="0"/>
              <a:t> </a:t>
            </a:r>
            <a:r>
              <a:rPr lang="fi-FI" dirty="0" err="1"/>
              <a:t>values</a:t>
            </a:r>
            <a:r>
              <a:rPr lang="fi-FI" dirty="0"/>
              <a:t> </a:t>
            </a:r>
            <a:r>
              <a:rPr lang="fi-FI" dirty="0" err="1"/>
              <a:t>match</a:t>
            </a:r>
            <a:r>
              <a:rPr lang="fi-FI" dirty="0"/>
              <a:t> </a:t>
            </a:r>
            <a:r>
              <a:rPr lang="fi-FI" dirty="0" err="1"/>
              <a:t>with</a:t>
            </a:r>
            <a:r>
              <a:rPr lang="fi-FI" dirty="0"/>
              <a:t> </a:t>
            </a:r>
            <a:r>
              <a:rPr lang="fi-FI" dirty="0" err="1"/>
              <a:t>those</a:t>
            </a:r>
            <a:r>
              <a:rPr lang="fi-FI" dirty="0"/>
              <a:t> of </a:t>
            </a:r>
            <a:r>
              <a:rPr lang="fi-FI" dirty="0" err="1"/>
              <a:t>the</a:t>
            </a:r>
            <a:r>
              <a:rPr lang="fi-FI" dirty="0"/>
              <a:t> </a:t>
            </a:r>
            <a:r>
              <a:rPr lang="fi-FI" dirty="0" err="1"/>
              <a:t>society</a:t>
            </a:r>
            <a:r>
              <a:rPr lang="fi-FI" dirty="0"/>
              <a:t> </a:t>
            </a:r>
            <a:r>
              <a:rPr lang="fi-FI" dirty="0" err="1"/>
              <a:t>or</a:t>
            </a:r>
            <a:r>
              <a:rPr lang="fi-FI" dirty="0"/>
              <a:t> </a:t>
            </a:r>
            <a:r>
              <a:rPr lang="fi-FI" dirty="0" err="1"/>
              <a:t>your</a:t>
            </a:r>
            <a:r>
              <a:rPr lang="fi-FI" dirty="0"/>
              <a:t> </a:t>
            </a:r>
            <a:r>
              <a:rPr lang="fi-FI" dirty="0" err="1"/>
              <a:t>potential</a:t>
            </a:r>
            <a:r>
              <a:rPr lang="fi-FI" dirty="0"/>
              <a:t> </a:t>
            </a:r>
            <a:r>
              <a:rPr lang="fi-FI" dirty="0" err="1"/>
              <a:t>workplace</a:t>
            </a:r>
            <a:r>
              <a:rPr lang="fi-FI" dirty="0"/>
              <a:t>?</a:t>
            </a:r>
            <a:endParaRPr dirty="0"/>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042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32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90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30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185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Brainstorm with the group all of the issues that they can name that are having an impact on the world right now especially in relation to SDGs 12-17. Encourage everyone to offer something, one word answers are enough.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071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099884f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gd099884f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76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43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843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85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Biodiversity</a:t>
            </a:r>
            <a:r>
              <a:rPr lang="fi-FI" dirty="0"/>
              <a:t> &amp; </a:t>
            </a:r>
            <a:r>
              <a:rPr lang="fi-FI" dirty="0" err="1"/>
              <a:t>circular</a:t>
            </a:r>
            <a:r>
              <a:rPr lang="fi-FI" dirty="0"/>
              <a:t> </a:t>
            </a:r>
            <a:r>
              <a:rPr lang="fi-FI" dirty="0" err="1"/>
              <a:t>economy</a:t>
            </a:r>
            <a:r>
              <a:rPr lang="fi-FI" dirty="0"/>
              <a:t>: </a:t>
            </a:r>
            <a:r>
              <a:rPr lang="fi-FI" dirty="0" err="1"/>
              <a:t>importance</a:t>
            </a:r>
            <a:r>
              <a:rPr lang="fi-FI" dirty="0"/>
              <a:t> of food </a:t>
            </a:r>
            <a:r>
              <a:rPr lang="fi-FI" dirty="0" err="1"/>
              <a:t>production</a:t>
            </a:r>
            <a:r>
              <a:rPr lang="fi-FI" dirty="0"/>
              <a:t>, food </a:t>
            </a:r>
            <a:r>
              <a:rPr lang="fi-FI" dirty="0" err="1"/>
              <a:t>waste</a:t>
            </a:r>
            <a:r>
              <a:rPr lang="fi-FI" dirty="0"/>
              <a:t>, </a:t>
            </a:r>
            <a:r>
              <a:rPr lang="fi-FI" dirty="0" err="1"/>
              <a:t>textiles</a:t>
            </a:r>
            <a:r>
              <a:rPr lang="fi-FI" dirty="0"/>
              <a:t>, </a:t>
            </a:r>
            <a:r>
              <a:rPr lang="fi-FI" dirty="0" err="1"/>
              <a:t>industries</a:t>
            </a:r>
            <a:r>
              <a:rPr lang="fi-FI" dirty="0"/>
              <a:t> on </a:t>
            </a:r>
            <a:r>
              <a:rPr lang="fi-FI" dirty="0" err="1"/>
              <a:t>biodiversity</a:t>
            </a:r>
            <a:r>
              <a:rPr lang="fi-FI" dirty="0"/>
              <a:t> – </a:t>
            </a:r>
            <a:r>
              <a:rPr lang="fi-FI" dirty="0" err="1"/>
              <a:t>what</a:t>
            </a:r>
            <a:r>
              <a:rPr lang="fi-FI" dirty="0"/>
              <a:t> </a:t>
            </a:r>
            <a:r>
              <a:rPr lang="fi-FI" dirty="0" err="1"/>
              <a:t>happens</a:t>
            </a:r>
            <a:r>
              <a:rPr lang="fi-FI" dirty="0"/>
              <a:t> in </a:t>
            </a:r>
            <a:r>
              <a:rPr lang="fi-FI" dirty="0" err="1"/>
              <a:t>other</a:t>
            </a:r>
            <a:r>
              <a:rPr lang="fi-FI" dirty="0"/>
              <a:t> </a:t>
            </a:r>
            <a:r>
              <a:rPr lang="fi-FI" dirty="0" err="1"/>
              <a:t>parts</a:t>
            </a:r>
            <a:r>
              <a:rPr lang="fi-FI" dirty="0"/>
              <a:t> of </a:t>
            </a:r>
            <a:r>
              <a:rPr lang="fi-FI" dirty="0" err="1"/>
              <a:t>the</a:t>
            </a:r>
            <a:r>
              <a:rPr lang="fi-FI" dirty="0"/>
              <a:t> </a:t>
            </a:r>
            <a:r>
              <a:rPr lang="fi-FI" dirty="0" err="1"/>
              <a:t>world</a:t>
            </a:r>
            <a:r>
              <a:rPr lang="fi-FI" dirty="0"/>
              <a:t> </a:t>
            </a:r>
            <a:r>
              <a:rPr lang="fi-FI" dirty="0" err="1"/>
              <a:t>also</a:t>
            </a:r>
            <a:r>
              <a:rPr lang="fi-FI" dirty="0"/>
              <a:t> </a:t>
            </a:r>
            <a:r>
              <a:rPr lang="fi-FI" dirty="0" err="1"/>
              <a:t>affect</a:t>
            </a:r>
            <a:r>
              <a:rPr lang="fi-FI" dirty="0"/>
              <a:t> us</a:t>
            </a: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898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Also</a:t>
            </a:r>
            <a:r>
              <a:rPr lang="fi-FI" dirty="0"/>
              <a:t> </a:t>
            </a:r>
            <a:r>
              <a:rPr lang="fi-FI" dirty="0" err="1"/>
              <a:t>March</a:t>
            </a:r>
            <a:r>
              <a:rPr lang="fi-FI" dirty="0"/>
              <a:t> </a:t>
            </a:r>
            <a:r>
              <a:rPr lang="fi-FI" dirty="0" err="1"/>
              <a:t>online</a:t>
            </a:r>
            <a:r>
              <a:rPr lang="fi-FI" dirty="0"/>
              <a:t> workshop</a:t>
            </a:r>
            <a:endParaRPr dirty="0"/>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342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5"/>
        <p:cNvGrpSpPr/>
        <p:nvPr/>
      </p:nvGrpSpPr>
      <p:grpSpPr>
        <a:xfrm>
          <a:off x="0" y="0"/>
          <a:ext cx="0" cy="0"/>
          <a:chOff x="0" y="0"/>
          <a:chExt cx="0" cy="0"/>
        </a:xfrm>
      </p:grpSpPr>
      <p:sp>
        <p:nvSpPr>
          <p:cNvPr id="16" name="Google Shape;1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 name="Google Shape;1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 name="Google Shape;1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7"/>
        <p:cNvGrpSpPr/>
        <p:nvPr/>
      </p:nvGrpSpPr>
      <p:grpSpPr>
        <a:xfrm>
          <a:off x="0" y="0"/>
          <a:ext cx="0" cy="0"/>
          <a:chOff x="0" y="0"/>
          <a:chExt cx="0" cy="0"/>
        </a:xfrm>
      </p:grpSpPr>
      <p:sp>
        <p:nvSpPr>
          <p:cNvPr id="48" name="Google Shape;48;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h.ie/wp-content/uploads/2019/05/Activism_the_SDGs_and_Youth.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un.org/en/actno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wU2fJ0QdwkpGl6PRk8uYr_kE6JoReIIz/view?usp=shar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85" name="Google Shape;85;p1"/>
          <p:cNvSpPr/>
          <p:nvPr/>
        </p:nvSpPr>
        <p:spPr>
          <a:xfrm>
            <a:off x="0"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a:stretch/>
        </p:blipFill>
        <p:spPr>
          <a:xfrm>
            <a:off x="2374710" y="930267"/>
            <a:ext cx="9173823" cy="4997468"/>
          </a:xfrm>
          <a:prstGeom prst="rect">
            <a:avLst/>
          </a:prstGeom>
          <a:noFill/>
          <a:ln>
            <a:noFill/>
          </a:ln>
        </p:spPr>
      </p:pic>
      <p:sp>
        <p:nvSpPr>
          <p:cNvPr id="2" name="TextBox 1">
            <a:extLst>
              <a:ext uri="{FF2B5EF4-FFF2-40B4-BE49-F238E27FC236}">
                <a16:creationId xmlns:a16="http://schemas.microsoft.com/office/drawing/2014/main" id="{F64FE25E-0073-469C-8C3A-DB8EFA8E7DC4}"/>
              </a:ext>
            </a:extLst>
          </p:cNvPr>
          <p:cNvSpPr txBox="1"/>
          <p:nvPr/>
        </p:nvSpPr>
        <p:spPr>
          <a:xfrm>
            <a:off x="7249212" y="838986"/>
            <a:ext cx="4081806" cy="1200329"/>
          </a:xfrm>
          <a:prstGeom prst="rect">
            <a:avLst/>
          </a:prstGeom>
          <a:noFill/>
        </p:spPr>
        <p:txBody>
          <a:bodyPr wrap="square" rtlCol="0">
            <a:spAutoFit/>
          </a:bodyPr>
          <a:lstStyle/>
          <a:p>
            <a:pPr algn="r"/>
            <a:r>
              <a:rPr lang="fi-FI" sz="2400" dirty="0">
                <a:latin typeface="Calibri" panose="020F0502020204030204" pitchFamily="34" charset="0"/>
                <a:cs typeface="Calibri" panose="020F0502020204030204" pitchFamily="34" charset="0"/>
              </a:rPr>
              <a:t>17 </a:t>
            </a:r>
            <a:r>
              <a:rPr lang="fi-FI" sz="2400" dirty="0" err="1">
                <a:latin typeface="Calibri" panose="020F0502020204030204" pitchFamily="34" charset="0"/>
                <a:cs typeface="Calibri" panose="020F0502020204030204" pitchFamily="34" charset="0"/>
              </a:rPr>
              <a:t>May</a:t>
            </a:r>
            <a:r>
              <a:rPr lang="fi-FI" sz="2400" dirty="0">
                <a:latin typeface="Calibri" panose="020F0502020204030204" pitchFamily="34" charset="0"/>
                <a:cs typeface="Calibri" panose="020F0502020204030204" pitchFamily="34" charset="0"/>
              </a:rPr>
              <a:t> 2022</a:t>
            </a:r>
          </a:p>
          <a:p>
            <a:pPr algn="r"/>
            <a:r>
              <a:rPr lang="fi-FI" sz="2400" dirty="0">
                <a:latin typeface="Calibri" panose="020F0502020204030204" pitchFamily="34" charset="0"/>
                <a:cs typeface="Calibri" panose="020F0502020204030204" pitchFamily="34" charset="0"/>
              </a:rPr>
              <a:t>Luksia, Nummela</a:t>
            </a:r>
          </a:p>
          <a:p>
            <a:pPr algn="r"/>
            <a:r>
              <a:rPr lang="fi-FI" sz="2400" dirty="0">
                <a:latin typeface="Calibri" panose="020F0502020204030204" pitchFamily="34" charset="0"/>
                <a:cs typeface="Calibri" panose="020F0502020204030204" pitchFamily="34" charset="0"/>
              </a:rPr>
              <a:t>Finland</a:t>
            </a:r>
          </a:p>
        </p:txBody>
      </p:sp>
      <p:sp>
        <p:nvSpPr>
          <p:cNvPr id="3" name="TextBox 2">
            <a:extLst>
              <a:ext uri="{FF2B5EF4-FFF2-40B4-BE49-F238E27FC236}">
                <a16:creationId xmlns:a16="http://schemas.microsoft.com/office/drawing/2014/main" id="{DBE79553-08B0-4A57-9338-E840EB09F6C9}"/>
              </a:ext>
            </a:extLst>
          </p:cNvPr>
          <p:cNvSpPr txBox="1"/>
          <p:nvPr/>
        </p:nvSpPr>
        <p:spPr>
          <a:xfrm>
            <a:off x="7486104" y="5011908"/>
            <a:ext cx="3996965" cy="1200329"/>
          </a:xfrm>
          <a:prstGeom prst="rect">
            <a:avLst/>
          </a:prstGeom>
          <a:noFill/>
        </p:spPr>
        <p:txBody>
          <a:bodyPr wrap="square" rtlCol="0">
            <a:spAutoFit/>
          </a:bodyPr>
          <a:lstStyle/>
          <a:p>
            <a:pPr algn="r"/>
            <a:r>
              <a:rPr lang="fi-FI" sz="2400" dirty="0">
                <a:latin typeface="Calibri" panose="020F0502020204030204" pitchFamily="34" charset="0"/>
                <a:cs typeface="Calibri" panose="020F0502020204030204" pitchFamily="34" charset="0"/>
              </a:rPr>
              <a:t>Riikka Suhonen</a:t>
            </a:r>
          </a:p>
          <a:p>
            <a:pPr algn="r"/>
            <a:r>
              <a:rPr lang="fi-FI" sz="2400" dirty="0" err="1">
                <a:latin typeface="Calibri" panose="020F0502020204030204" pitchFamily="34" charset="0"/>
                <a:cs typeface="Calibri" panose="020F0502020204030204" pitchFamily="34" charset="0"/>
              </a:rPr>
              <a:t>Doctoral</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Researcher</a:t>
            </a:r>
            <a:endParaRPr lang="fi-FI" sz="2400" dirty="0">
              <a:latin typeface="Calibri" panose="020F0502020204030204" pitchFamily="34" charset="0"/>
              <a:cs typeface="Calibri" panose="020F0502020204030204" pitchFamily="34" charset="0"/>
            </a:endParaRPr>
          </a:p>
          <a:p>
            <a:pPr algn="r"/>
            <a:r>
              <a:rPr lang="fi-FI" sz="2400" dirty="0" err="1">
                <a:latin typeface="Calibri" panose="020F0502020204030204" pitchFamily="34" charset="0"/>
                <a:cs typeface="Calibri" panose="020F0502020204030204" pitchFamily="34" charset="0"/>
              </a:rPr>
              <a:t>University</a:t>
            </a:r>
            <a:r>
              <a:rPr lang="fi-FI" sz="2400" dirty="0">
                <a:latin typeface="Calibri" panose="020F0502020204030204" pitchFamily="34" charset="0"/>
                <a:cs typeface="Calibri" panose="020F0502020204030204" pitchFamily="34" charset="0"/>
              </a:rPr>
              <a:t> of Helsinki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4" name="Picture 3" descr="A picture containing text, person, crowd&#10;&#10;Description automatically generated">
            <a:extLst>
              <a:ext uri="{FF2B5EF4-FFF2-40B4-BE49-F238E27FC236}">
                <a16:creationId xmlns:a16="http://schemas.microsoft.com/office/drawing/2014/main" id="{484F52E3-A055-4ADE-A452-5C38FAFFB1CD}"/>
              </a:ext>
            </a:extLst>
          </p:cNvPr>
          <p:cNvPicPr>
            <a:picLocks noChangeAspect="1"/>
          </p:cNvPicPr>
          <p:nvPr/>
        </p:nvPicPr>
        <p:blipFill>
          <a:blip r:embed="rId5"/>
          <a:stretch>
            <a:fillRect/>
          </a:stretch>
        </p:blipFill>
        <p:spPr>
          <a:xfrm>
            <a:off x="5330952" y="-24624"/>
            <a:ext cx="6858000" cy="6858000"/>
          </a:xfrm>
          <a:prstGeom prst="rect">
            <a:avLst/>
          </a:prstGeom>
        </p:spPr>
      </p:pic>
    </p:spTree>
    <p:extLst>
      <p:ext uri="{BB962C8B-B14F-4D97-AF65-F5344CB8AC3E}">
        <p14:creationId xmlns:p14="http://schemas.microsoft.com/office/powerpoint/2010/main" val="361421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5"/>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5"/>
          <p:cNvSpPr txBox="1">
            <a:spLocks noGrp="1"/>
          </p:cNvSpPr>
          <p:nvPr>
            <p:ph type="title"/>
          </p:nvPr>
        </p:nvSpPr>
        <p:spPr>
          <a:xfrm>
            <a:off x="802586" y="335200"/>
            <a:ext cx="10583779" cy="9871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Calibri"/>
              <a:buNone/>
            </a:pPr>
            <a:r>
              <a:rPr lang="en-US" b="1" dirty="0">
                <a:solidFill>
                  <a:srgbClr val="C00000"/>
                </a:solidFill>
              </a:rPr>
              <a:t>HEAD, HEART &amp; HANDS</a:t>
            </a:r>
            <a:endParaRPr dirty="0"/>
          </a:p>
        </p:txBody>
      </p:sp>
      <p:sp>
        <p:nvSpPr>
          <p:cNvPr id="121" name="Google Shape;121;p5"/>
          <p:cNvSpPr txBox="1">
            <a:spLocks noGrp="1"/>
          </p:cNvSpPr>
          <p:nvPr>
            <p:ph type="body" idx="1"/>
          </p:nvPr>
        </p:nvSpPr>
        <p:spPr>
          <a:xfrm>
            <a:off x="838199" y="1322351"/>
            <a:ext cx="11177339" cy="52067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endParaRPr lang="fi-FI" sz="2400" b="1" dirty="0"/>
          </a:p>
          <a:p>
            <a:pPr marL="0" lvl="0" indent="0" algn="l" rtl="0">
              <a:lnSpc>
                <a:spcPct val="90000"/>
              </a:lnSpc>
              <a:spcBef>
                <a:spcPts val="0"/>
              </a:spcBef>
              <a:spcAft>
                <a:spcPts val="0"/>
              </a:spcAft>
              <a:buClr>
                <a:schemeClr val="dk1"/>
              </a:buClr>
              <a:buSzPts val="2000"/>
              <a:buNone/>
            </a:pPr>
            <a:endParaRPr lang="fi-FI" sz="2400" b="1" dirty="0"/>
          </a:p>
          <a:p>
            <a:pPr marL="0" lvl="0" indent="0" algn="l" rtl="0">
              <a:lnSpc>
                <a:spcPct val="90000"/>
              </a:lnSpc>
              <a:spcBef>
                <a:spcPts val="0"/>
              </a:spcBef>
              <a:spcAft>
                <a:spcPts val="0"/>
              </a:spcAft>
              <a:buClr>
                <a:schemeClr val="dk1"/>
              </a:buClr>
              <a:buSzPts val="2000"/>
              <a:buNone/>
            </a:pPr>
            <a:endParaRPr lang="fi-FI" sz="2400" b="1" dirty="0"/>
          </a:p>
          <a:p>
            <a:pPr marL="0" lvl="0" indent="0" algn="l" rtl="0">
              <a:lnSpc>
                <a:spcPct val="90000"/>
              </a:lnSpc>
              <a:spcBef>
                <a:spcPts val="0"/>
              </a:spcBef>
              <a:spcAft>
                <a:spcPts val="0"/>
              </a:spcAft>
              <a:buClr>
                <a:schemeClr val="dk1"/>
              </a:buClr>
              <a:buSzPts val="2000"/>
              <a:buNone/>
            </a:pPr>
            <a:r>
              <a:rPr lang="fi-FI" sz="2400" b="1" dirty="0" err="1"/>
              <a:t>What</a:t>
            </a:r>
            <a:r>
              <a:rPr lang="fi-FI" sz="2400" b="1" dirty="0"/>
              <a:t> &amp; </a:t>
            </a:r>
            <a:r>
              <a:rPr lang="fi-FI" sz="2400" b="1" dirty="0" err="1"/>
              <a:t>why</a:t>
            </a:r>
            <a:r>
              <a:rPr lang="fi-FI" sz="2400" b="1" dirty="0"/>
              <a:t>				</a:t>
            </a:r>
            <a:r>
              <a:rPr lang="fi-FI" sz="2400" b="1" dirty="0" err="1"/>
              <a:t>Motivation</a:t>
            </a:r>
            <a:r>
              <a:rPr lang="fi-FI" sz="2400" b="1" dirty="0"/>
              <a:t> &amp; </a:t>
            </a:r>
            <a:r>
              <a:rPr lang="fi-FI" sz="2400" b="1" dirty="0" err="1"/>
              <a:t>values</a:t>
            </a:r>
            <a:r>
              <a:rPr lang="fi-FI" sz="2400" b="1" dirty="0"/>
              <a:t>			Action</a:t>
            </a:r>
            <a:endParaRPr sz="2400" b="1" dirty="0"/>
          </a:p>
        </p:txBody>
      </p:sp>
      <p:pic>
        <p:nvPicPr>
          <p:cNvPr id="122" name="Google Shape;122;p5"/>
          <p:cNvPicPr preferRelativeResize="0"/>
          <p:nvPr/>
        </p:nvPicPr>
        <p:blipFill rotWithShape="1">
          <a:blip r:embed="rId3">
            <a:alphaModFix/>
          </a:blip>
          <a:srcRect/>
          <a:stretch/>
        </p:blipFill>
        <p:spPr>
          <a:xfrm>
            <a:off x="9347185" y="431360"/>
            <a:ext cx="2326585" cy="775528"/>
          </a:xfrm>
          <a:prstGeom prst="rect">
            <a:avLst/>
          </a:prstGeom>
          <a:noFill/>
          <a:ln>
            <a:noFill/>
          </a:ln>
        </p:spPr>
      </p:pic>
      <p:pic>
        <p:nvPicPr>
          <p:cNvPr id="7" name="Picture 6" descr="Text, logo&#10;&#10;Description automatically generated">
            <a:extLst>
              <a:ext uri="{FF2B5EF4-FFF2-40B4-BE49-F238E27FC236}">
                <a16:creationId xmlns:a16="http://schemas.microsoft.com/office/drawing/2014/main" id="{D348B604-DC90-4EC3-B5E4-F1D4FF13B996}"/>
              </a:ext>
            </a:extLst>
          </p:cNvPr>
          <p:cNvPicPr>
            <a:picLocks noChangeAspect="1"/>
          </p:cNvPicPr>
          <p:nvPr/>
        </p:nvPicPr>
        <p:blipFill>
          <a:blip r:embed="rId4"/>
          <a:stretch>
            <a:fillRect/>
          </a:stretch>
        </p:blipFill>
        <p:spPr>
          <a:xfrm>
            <a:off x="9416455" y="6027400"/>
            <a:ext cx="2772497" cy="798479"/>
          </a:xfrm>
          <a:prstGeom prst="rect">
            <a:avLst/>
          </a:prstGeom>
        </p:spPr>
      </p:pic>
      <p:pic>
        <p:nvPicPr>
          <p:cNvPr id="3" name="Graphic 2" descr="Head with gears with solid fill">
            <a:extLst>
              <a:ext uri="{FF2B5EF4-FFF2-40B4-BE49-F238E27FC236}">
                <a16:creationId xmlns:a16="http://schemas.microsoft.com/office/drawing/2014/main" id="{4C4A88C2-90B2-4C86-83F7-1D78FDDEB2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586" y="1680593"/>
            <a:ext cx="2213569" cy="2213569"/>
          </a:xfrm>
          <a:prstGeom prst="rect">
            <a:avLst/>
          </a:prstGeom>
        </p:spPr>
      </p:pic>
      <p:pic>
        <p:nvPicPr>
          <p:cNvPr id="5" name="Graphic 4" descr="Sign language with solid fill">
            <a:extLst>
              <a:ext uri="{FF2B5EF4-FFF2-40B4-BE49-F238E27FC236}">
                <a16:creationId xmlns:a16="http://schemas.microsoft.com/office/drawing/2014/main" id="{93E118B6-072A-4712-9881-133FFF0129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7186" y="1548397"/>
            <a:ext cx="2470640" cy="2470640"/>
          </a:xfrm>
          <a:prstGeom prst="rect">
            <a:avLst/>
          </a:prstGeom>
        </p:spPr>
      </p:pic>
      <p:pic>
        <p:nvPicPr>
          <p:cNvPr id="8" name="Graphic 7" descr="Badge Heart with solid fill">
            <a:extLst>
              <a:ext uri="{FF2B5EF4-FFF2-40B4-BE49-F238E27FC236}">
                <a16:creationId xmlns:a16="http://schemas.microsoft.com/office/drawing/2014/main" id="{0DD991F1-D775-4E00-BE5B-8412D4DD2C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3667" y="1657551"/>
            <a:ext cx="2265325" cy="22653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48868" y="815120"/>
            <a:ext cx="4038600" cy="54313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dirty="0"/>
              <a:t>HEAD</a:t>
            </a:r>
            <a:br>
              <a:rPr lang="en-US" sz="4400" dirty="0"/>
            </a:br>
            <a:br>
              <a:rPr lang="en-US" sz="4400" dirty="0"/>
            </a:b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lvl="0" indent="-457200" algn="l" rtl="0">
              <a:lnSpc>
                <a:spcPct val="90000"/>
              </a:lnSpc>
              <a:spcBef>
                <a:spcPts val="0"/>
              </a:spcBef>
              <a:spcAft>
                <a:spcPts val="0"/>
              </a:spcAft>
              <a:buClr>
                <a:srgbClr val="C00000"/>
              </a:buClr>
              <a:buSzPts val="2800"/>
              <a:buFont typeface="Arial" panose="020B0604020202020204" pitchFamily="34" charset="0"/>
              <a:buChar char="•"/>
            </a:pPr>
            <a:r>
              <a:rPr lang="fi-FI" sz="2800" b="1" dirty="0" err="1">
                <a:solidFill>
                  <a:schemeClr val="accent1"/>
                </a:solidFill>
              </a:rPr>
              <a:t>Knowing</a:t>
            </a:r>
            <a:r>
              <a:rPr lang="fi-FI" sz="2800" b="1" dirty="0">
                <a:solidFill>
                  <a:schemeClr val="accent1"/>
                </a:solidFill>
              </a:rPr>
              <a:t> </a:t>
            </a:r>
            <a:r>
              <a:rPr lang="fi-FI" sz="2800" b="1" dirty="0" err="1">
                <a:solidFill>
                  <a:schemeClr val="accent1"/>
                </a:solidFill>
              </a:rPr>
              <a:t>facts</a:t>
            </a:r>
            <a:endParaRPr lang="fi-FI" sz="2800" b="1" dirty="0">
              <a:solidFill>
                <a:schemeClr val="accent1"/>
              </a:solidFill>
            </a:endParaRPr>
          </a:p>
          <a:p>
            <a:pPr marL="0" lvl="0" indent="0" algn="l" rtl="0">
              <a:lnSpc>
                <a:spcPct val="90000"/>
              </a:lnSpc>
              <a:spcBef>
                <a:spcPts val="0"/>
              </a:spcBef>
              <a:spcAft>
                <a:spcPts val="0"/>
              </a:spcAft>
              <a:buClr>
                <a:srgbClr val="C00000"/>
              </a:buClr>
              <a:buSzPts val="2800"/>
            </a:pPr>
            <a:endParaRPr lang="fi-FI" sz="2800" dirty="0">
              <a:solidFill>
                <a:schemeClr val="accent1"/>
              </a:solidFill>
            </a:endParaRPr>
          </a:p>
          <a:p>
            <a:pPr lvl="0" indent="-457200" algn="l" rtl="0">
              <a:lnSpc>
                <a:spcPct val="90000"/>
              </a:lnSpc>
              <a:spcBef>
                <a:spcPts val="0"/>
              </a:spcBef>
              <a:spcAft>
                <a:spcPts val="0"/>
              </a:spcAft>
              <a:buClr>
                <a:srgbClr val="C00000"/>
              </a:buClr>
              <a:buSzPts val="2800"/>
              <a:buFont typeface="Arial" panose="020B0604020202020204" pitchFamily="34" charset="0"/>
              <a:buChar char="•"/>
            </a:pPr>
            <a:r>
              <a:rPr lang="fi-FI" sz="2800" dirty="0">
                <a:solidFill>
                  <a:schemeClr val="accent1"/>
                </a:solidFill>
              </a:rPr>
              <a:t>How </a:t>
            </a:r>
            <a:r>
              <a:rPr lang="fi-FI" sz="2800" b="1" dirty="0" err="1">
                <a:solidFill>
                  <a:schemeClr val="accent1"/>
                </a:solidFill>
              </a:rPr>
              <a:t>decision-making</a:t>
            </a:r>
            <a:r>
              <a:rPr lang="fi-FI" sz="2800" b="1" dirty="0">
                <a:solidFill>
                  <a:schemeClr val="accent1"/>
                </a:solidFill>
              </a:rPr>
              <a:t> </a:t>
            </a:r>
            <a:r>
              <a:rPr lang="fi-FI" sz="2800" dirty="0" err="1">
                <a:solidFill>
                  <a:schemeClr val="accent1"/>
                </a:solidFill>
              </a:rPr>
              <a:t>works</a:t>
            </a:r>
            <a:r>
              <a:rPr lang="fi-FI" sz="2800" dirty="0">
                <a:solidFill>
                  <a:schemeClr val="accent1"/>
                </a:solidFill>
              </a:rPr>
              <a:t>?</a:t>
            </a:r>
          </a:p>
          <a:p>
            <a:pPr lvl="0" indent="-457200" algn="l" rtl="0">
              <a:lnSpc>
                <a:spcPct val="90000"/>
              </a:lnSpc>
              <a:spcBef>
                <a:spcPts val="0"/>
              </a:spcBef>
              <a:spcAft>
                <a:spcPts val="0"/>
              </a:spcAft>
              <a:buClr>
                <a:srgbClr val="C00000"/>
              </a:buClr>
              <a:buSzPts val="2800"/>
              <a:buFont typeface="Arial" panose="020B0604020202020204" pitchFamily="34" charset="0"/>
              <a:buChar char="•"/>
            </a:pPr>
            <a:endParaRPr lang="fi-FI" sz="2800" dirty="0">
              <a:solidFill>
                <a:schemeClr val="accent1"/>
              </a:solidFill>
            </a:endParaRPr>
          </a:p>
          <a:p>
            <a:pPr lvl="0" indent="-457200" algn="l" rtl="0">
              <a:lnSpc>
                <a:spcPct val="90000"/>
              </a:lnSpc>
              <a:spcBef>
                <a:spcPts val="0"/>
              </a:spcBef>
              <a:spcAft>
                <a:spcPts val="0"/>
              </a:spcAft>
              <a:buClr>
                <a:srgbClr val="C00000"/>
              </a:buClr>
              <a:buSzPts val="2800"/>
              <a:buFont typeface="Arial" panose="020B0604020202020204" pitchFamily="34" charset="0"/>
              <a:buChar char="•"/>
            </a:pPr>
            <a:r>
              <a:rPr lang="fi-FI" sz="2800" dirty="0">
                <a:solidFill>
                  <a:schemeClr val="accent1"/>
                </a:solidFill>
              </a:rPr>
              <a:t>How </a:t>
            </a:r>
            <a:r>
              <a:rPr lang="fi-FI" sz="2800" dirty="0" err="1">
                <a:solidFill>
                  <a:schemeClr val="accent1"/>
                </a:solidFill>
              </a:rPr>
              <a:t>can</a:t>
            </a:r>
            <a:r>
              <a:rPr lang="fi-FI" sz="2800" dirty="0">
                <a:solidFill>
                  <a:schemeClr val="accent1"/>
                </a:solidFill>
              </a:rPr>
              <a:t> I </a:t>
            </a:r>
            <a:r>
              <a:rPr lang="fi-FI" sz="2800" b="1" dirty="0" err="1">
                <a:solidFill>
                  <a:schemeClr val="accent1"/>
                </a:solidFill>
              </a:rPr>
              <a:t>influence</a:t>
            </a:r>
            <a:r>
              <a:rPr lang="fi-FI" sz="2800" b="1" dirty="0">
                <a:solidFill>
                  <a:schemeClr val="accent1"/>
                </a:solidFill>
              </a:rPr>
              <a:t> </a:t>
            </a:r>
            <a:r>
              <a:rPr lang="fi-FI" sz="2800" b="1" dirty="0" err="1">
                <a:solidFill>
                  <a:schemeClr val="accent1"/>
                </a:solidFill>
              </a:rPr>
              <a:t>or</a:t>
            </a:r>
            <a:r>
              <a:rPr lang="fi-FI" sz="2800" b="1" dirty="0">
                <a:solidFill>
                  <a:schemeClr val="accent1"/>
                </a:solidFill>
              </a:rPr>
              <a:t> </a:t>
            </a:r>
            <a:r>
              <a:rPr lang="fi-FI" sz="2800" b="1" dirty="0" err="1">
                <a:solidFill>
                  <a:schemeClr val="accent1"/>
                </a:solidFill>
              </a:rPr>
              <a:t>engage</a:t>
            </a:r>
            <a:r>
              <a:rPr lang="fi-FI" sz="2800" b="1" dirty="0">
                <a:solidFill>
                  <a:schemeClr val="accent1"/>
                </a:solidFill>
              </a:rPr>
              <a:t> </a:t>
            </a:r>
            <a:r>
              <a:rPr lang="fi-FI" sz="2800" dirty="0" err="1">
                <a:solidFill>
                  <a:schemeClr val="accent1"/>
                </a:solidFill>
              </a:rPr>
              <a:t>with</a:t>
            </a:r>
            <a:r>
              <a:rPr lang="fi-FI" sz="2800" dirty="0">
                <a:solidFill>
                  <a:schemeClr val="accent1"/>
                </a:solidFill>
              </a:rPr>
              <a:t> </a:t>
            </a:r>
            <a:r>
              <a:rPr lang="fi-FI" sz="2800" dirty="0" err="1">
                <a:solidFill>
                  <a:schemeClr val="accent1"/>
                </a:solidFill>
              </a:rPr>
              <a:t>decision-making</a:t>
            </a:r>
            <a:r>
              <a:rPr lang="fi-FI" sz="2800" dirty="0">
                <a:solidFill>
                  <a:schemeClr val="accent1"/>
                </a:solidFill>
              </a:rPr>
              <a:t> </a:t>
            </a:r>
            <a:r>
              <a:rPr lang="fi-FI" sz="2800" dirty="0" err="1">
                <a:solidFill>
                  <a:schemeClr val="accent1"/>
                </a:solidFill>
              </a:rPr>
              <a:t>locally</a:t>
            </a:r>
            <a:r>
              <a:rPr lang="fi-FI" sz="2800" dirty="0">
                <a:solidFill>
                  <a:schemeClr val="accent1"/>
                </a:solidFill>
              </a:rPr>
              <a:t>, </a:t>
            </a:r>
            <a:r>
              <a:rPr lang="fi-FI" sz="2800" dirty="0" err="1">
                <a:solidFill>
                  <a:schemeClr val="accent1"/>
                </a:solidFill>
              </a:rPr>
              <a:t>nationally</a:t>
            </a:r>
            <a:r>
              <a:rPr lang="fi-FI" sz="2800" dirty="0">
                <a:solidFill>
                  <a:schemeClr val="accent1"/>
                </a:solidFill>
              </a:rPr>
              <a:t>, </a:t>
            </a:r>
            <a:r>
              <a:rPr lang="fi-FI" sz="2800" dirty="0" err="1">
                <a:solidFill>
                  <a:schemeClr val="accent1"/>
                </a:solidFill>
              </a:rPr>
              <a:t>globally</a:t>
            </a:r>
            <a:r>
              <a:rPr lang="fi-FI" sz="2800" dirty="0">
                <a:solidFill>
                  <a:schemeClr val="accent1"/>
                </a:solidFill>
              </a:rPr>
              <a:t>?</a:t>
            </a:r>
          </a:p>
          <a:p>
            <a:pPr lvl="0" indent="-457200" algn="l" rtl="0">
              <a:lnSpc>
                <a:spcPct val="90000"/>
              </a:lnSpc>
              <a:spcBef>
                <a:spcPts val="0"/>
              </a:spcBef>
              <a:spcAft>
                <a:spcPts val="0"/>
              </a:spcAft>
              <a:buClr>
                <a:srgbClr val="C00000"/>
              </a:buClr>
              <a:buSzPts val="2800"/>
              <a:buFont typeface="Arial" panose="020B0604020202020204" pitchFamily="34" charset="0"/>
              <a:buChar char="•"/>
            </a:pPr>
            <a:endParaRPr lang="fi-FI" sz="2800" dirty="0">
              <a:solidFill>
                <a:schemeClr val="accent1"/>
              </a:solidFill>
            </a:endParaRPr>
          </a:p>
          <a:p>
            <a:pPr lvl="0" indent="-457200" algn="l" rtl="0">
              <a:lnSpc>
                <a:spcPct val="90000"/>
              </a:lnSpc>
              <a:spcBef>
                <a:spcPts val="0"/>
              </a:spcBef>
              <a:spcAft>
                <a:spcPts val="0"/>
              </a:spcAft>
              <a:buClr>
                <a:srgbClr val="C00000"/>
              </a:buClr>
              <a:buSzPts val="2800"/>
              <a:buFont typeface="Arial" panose="020B0604020202020204" pitchFamily="34" charset="0"/>
              <a:buChar char="•"/>
            </a:pPr>
            <a:r>
              <a:rPr lang="fi-FI" sz="2800" dirty="0">
                <a:solidFill>
                  <a:schemeClr val="accent1"/>
                </a:solidFill>
              </a:rPr>
              <a:t>How </a:t>
            </a:r>
            <a:r>
              <a:rPr lang="fi-FI" sz="2800" b="1" dirty="0" err="1">
                <a:solidFill>
                  <a:schemeClr val="accent1"/>
                </a:solidFill>
              </a:rPr>
              <a:t>people</a:t>
            </a:r>
            <a:r>
              <a:rPr lang="fi-FI" sz="2800" b="1" dirty="0">
                <a:solidFill>
                  <a:schemeClr val="accent1"/>
                </a:solidFill>
              </a:rPr>
              <a:t> </a:t>
            </a:r>
            <a:r>
              <a:rPr lang="fi-FI" sz="2800" b="1" dirty="0" err="1">
                <a:solidFill>
                  <a:schemeClr val="accent1"/>
                </a:solidFill>
              </a:rPr>
              <a:t>are</a:t>
            </a:r>
            <a:r>
              <a:rPr lang="fi-FI" sz="2800" b="1" dirty="0">
                <a:solidFill>
                  <a:schemeClr val="accent1"/>
                </a:solidFill>
              </a:rPr>
              <a:t> </a:t>
            </a:r>
            <a:r>
              <a:rPr lang="fi-FI" sz="2800" b="1" dirty="0" err="1">
                <a:solidFill>
                  <a:schemeClr val="accent1"/>
                </a:solidFill>
              </a:rPr>
              <a:t>already</a:t>
            </a:r>
            <a:r>
              <a:rPr lang="fi-FI" sz="2800" b="1" dirty="0">
                <a:solidFill>
                  <a:schemeClr val="accent1"/>
                </a:solidFill>
              </a:rPr>
              <a:t> </a:t>
            </a:r>
            <a:r>
              <a:rPr lang="fi-FI" sz="2800" b="1" dirty="0" err="1">
                <a:solidFill>
                  <a:schemeClr val="accent1"/>
                </a:solidFill>
              </a:rPr>
              <a:t>working</a:t>
            </a:r>
            <a:r>
              <a:rPr lang="fi-FI" sz="2800" b="1" dirty="0">
                <a:solidFill>
                  <a:schemeClr val="accent1"/>
                </a:solidFill>
              </a:rPr>
              <a:t> </a:t>
            </a:r>
            <a:r>
              <a:rPr lang="fi-FI" sz="2800" dirty="0">
                <a:solidFill>
                  <a:schemeClr val="accent1"/>
                </a:solidFill>
              </a:rPr>
              <a:t>to </a:t>
            </a:r>
            <a:r>
              <a:rPr lang="fi-FI" sz="2800" dirty="0" err="1">
                <a:solidFill>
                  <a:schemeClr val="accent1"/>
                </a:solidFill>
              </a:rPr>
              <a:t>combat</a:t>
            </a:r>
            <a:r>
              <a:rPr lang="fi-FI" sz="2800" dirty="0">
                <a:solidFill>
                  <a:schemeClr val="accent1"/>
                </a:solidFill>
              </a:rPr>
              <a:t> </a:t>
            </a:r>
            <a:r>
              <a:rPr lang="fi-FI" sz="2800" dirty="0" err="1">
                <a:solidFill>
                  <a:schemeClr val="accent1"/>
                </a:solidFill>
              </a:rPr>
              <a:t>climate</a:t>
            </a:r>
            <a:r>
              <a:rPr lang="fi-FI" sz="2800" dirty="0">
                <a:solidFill>
                  <a:schemeClr val="accent1"/>
                </a:solidFill>
              </a:rPr>
              <a:t> </a:t>
            </a:r>
            <a:r>
              <a:rPr lang="fi-FI" sz="2800" dirty="0" err="1">
                <a:solidFill>
                  <a:schemeClr val="accent1"/>
                </a:solidFill>
              </a:rPr>
              <a:t>change</a:t>
            </a:r>
            <a:r>
              <a:rPr lang="fi-FI" sz="2800" dirty="0">
                <a:solidFill>
                  <a:schemeClr val="accent1"/>
                </a:solidFill>
              </a:rPr>
              <a:t> </a:t>
            </a:r>
            <a:r>
              <a:rPr lang="fi-FI" sz="2800" dirty="0" err="1">
                <a:solidFill>
                  <a:schemeClr val="accent1"/>
                </a:solidFill>
              </a:rPr>
              <a:t>or</a:t>
            </a:r>
            <a:r>
              <a:rPr lang="fi-FI" sz="2800" dirty="0">
                <a:solidFill>
                  <a:schemeClr val="accent1"/>
                </a:solidFill>
              </a:rPr>
              <a:t> to </a:t>
            </a:r>
            <a:r>
              <a:rPr lang="fi-FI" sz="2800" dirty="0" err="1">
                <a:solidFill>
                  <a:schemeClr val="accent1"/>
                </a:solidFill>
              </a:rPr>
              <a:t>promote</a:t>
            </a:r>
            <a:r>
              <a:rPr lang="fi-FI" sz="2800" dirty="0">
                <a:solidFill>
                  <a:schemeClr val="accent1"/>
                </a:solidFill>
              </a:rPr>
              <a:t> </a:t>
            </a:r>
            <a:r>
              <a:rPr lang="fi-FI" sz="2800" dirty="0" err="1">
                <a:solidFill>
                  <a:schemeClr val="accent1"/>
                </a:solidFill>
              </a:rPr>
              <a:t>social</a:t>
            </a:r>
            <a:r>
              <a:rPr lang="fi-FI" sz="2800" dirty="0">
                <a:solidFill>
                  <a:schemeClr val="accent1"/>
                </a:solidFill>
              </a:rPr>
              <a:t> </a:t>
            </a:r>
            <a:r>
              <a:rPr lang="fi-FI" sz="2800" dirty="0" err="1">
                <a:solidFill>
                  <a:schemeClr val="accent1"/>
                </a:solidFill>
              </a:rPr>
              <a:t>justice</a:t>
            </a:r>
            <a:r>
              <a:rPr lang="fi-FI" sz="2800" dirty="0">
                <a:solidFill>
                  <a:schemeClr val="accent1"/>
                </a:solidFill>
              </a:rPr>
              <a:t> and </a:t>
            </a:r>
            <a:r>
              <a:rPr lang="fi-FI" sz="2800" dirty="0" err="1">
                <a:solidFill>
                  <a:schemeClr val="accent1"/>
                </a:solidFill>
              </a:rPr>
              <a:t>human</a:t>
            </a:r>
            <a:r>
              <a:rPr lang="fi-FI" sz="2800" dirty="0">
                <a:solidFill>
                  <a:schemeClr val="accent1"/>
                </a:solidFill>
              </a:rPr>
              <a:t> </a:t>
            </a:r>
            <a:r>
              <a:rPr lang="fi-FI" sz="2800" dirty="0" err="1">
                <a:solidFill>
                  <a:schemeClr val="accent1"/>
                </a:solidFill>
              </a:rPr>
              <a:t>rights</a:t>
            </a:r>
            <a:r>
              <a:rPr lang="fi-FI" sz="2800" dirty="0">
                <a:solidFill>
                  <a:schemeClr val="accent1"/>
                </a:solidFill>
              </a:rPr>
              <a:t>?</a:t>
            </a:r>
            <a:endParaRPr sz="3200" dirty="0">
              <a:solidFill>
                <a:schemeClr val="accent1"/>
              </a:solidFill>
            </a:endParaRPr>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8" name="Graphic 7" descr="Head with gears with solid fill">
            <a:extLst>
              <a:ext uri="{FF2B5EF4-FFF2-40B4-BE49-F238E27FC236}">
                <a16:creationId xmlns:a16="http://schemas.microsoft.com/office/drawing/2014/main" id="{3F5C2098-40AC-4DD6-ACF5-ADF009360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8875" y="3530808"/>
            <a:ext cx="2213569" cy="2213569"/>
          </a:xfrm>
          <a:prstGeom prst="rect">
            <a:avLst/>
          </a:prstGeom>
        </p:spPr>
      </p:pic>
    </p:spTree>
    <p:extLst>
      <p:ext uri="{BB962C8B-B14F-4D97-AF65-F5344CB8AC3E}">
        <p14:creationId xmlns:p14="http://schemas.microsoft.com/office/powerpoint/2010/main" val="136496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48868" y="815120"/>
            <a:ext cx="4038600" cy="54313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dirty="0"/>
              <a:t>HEART</a:t>
            </a:r>
            <a:br>
              <a:rPr lang="en-US" sz="4400" dirty="0"/>
            </a:br>
            <a:br>
              <a:rPr lang="en-US" sz="4400" dirty="0"/>
            </a:b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pPr>
            <a:endParaRPr lang="fi-FI" sz="2800" dirty="0">
              <a:solidFill>
                <a:srgbClr val="C00000"/>
              </a:solidFill>
            </a:endParaRPr>
          </a:p>
          <a:p>
            <a:pPr lvl="0" indent="-457200" algn="l" rtl="0">
              <a:lnSpc>
                <a:spcPct val="90000"/>
              </a:lnSpc>
              <a:spcBef>
                <a:spcPts val="0"/>
              </a:spcBef>
              <a:spcAft>
                <a:spcPts val="0"/>
              </a:spcAft>
              <a:buClr>
                <a:srgbClr val="C00000"/>
              </a:buClr>
              <a:buSzPts val="2800"/>
              <a:buFont typeface="Arial" panose="020B0604020202020204" pitchFamily="34" charset="0"/>
              <a:buChar char="•"/>
            </a:pPr>
            <a:r>
              <a:rPr lang="fi-FI" sz="2800" b="1" dirty="0" err="1">
                <a:solidFill>
                  <a:srgbClr val="C00000"/>
                </a:solidFill>
              </a:rPr>
              <a:t>Values</a:t>
            </a:r>
            <a:r>
              <a:rPr lang="fi-FI" sz="2800" dirty="0">
                <a:solidFill>
                  <a:srgbClr val="C00000"/>
                </a:solidFill>
              </a:rPr>
              <a:t>: </a:t>
            </a:r>
            <a:r>
              <a:rPr lang="fi-FI" sz="2800" dirty="0" err="1">
                <a:solidFill>
                  <a:srgbClr val="C00000"/>
                </a:solidFill>
              </a:rPr>
              <a:t>what</a:t>
            </a:r>
            <a:r>
              <a:rPr lang="fi-FI" sz="2800" dirty="0">
                <a:solidFill>
                  <a:srgbClr val="C00000"/>
                </a:solidFill>
              </a:rPr>
              <a:t> </a:t>
            </a:r>
            <a:r>
              <a:rPr lang="fi-FI" sz="2800" dirty="0" err="1">
                <a:solidFill>
                  <a:srgbClr val="C00000"/>
                </a:solidFill>
              </a:rPr>
              <a:t>matters</a:t>
            </a:r>
            <a:r>
              <a:rPr lang="fi-FI" sz="2800" dirty="0">
                <a:solidFill>
                  <a:srgbClr val="C00000"/>
                </a:solidFill>
              </a:rPr>
              <a:t> to me?</a:t>
            </a:r>
          </a:p>
          <a:p>
            <a:pPr lvl="0" indent="-457200" algn="l" rtl="0">
              <a:lnSpc>
                <a:spcPct val="90000"/>
              </a:lnSpc>
              <a:spcBef>
                <a:spcPts val="0"/>
              </a:spcBef>
              <a:spcAft>
                <a:spcPts val="0"/>
              </a:spcAft>
              <a:buClr>
                <a:srgbClr val="C00000"/>
              </a:buClr>
              <a:buSzPts val="2800"/>
              <a:buFont typeface="Arial" panose="020B0604020202020204" pitchFamily="34" charset="0"/>
              <a:buChar char="•"/>
            </a:pPr>
            <a:endParaRPr lang="fi-FI" sz="2800" dirty="0">
              <a:solidFill>
                <a:srgbClr val="C00000"/>
              </a:solidFill>
            </a:endParaRPr>
          </a:p>
          <a:p>
            <a:pPr indent="-457200">
              <a:spcBef>
                <a:spcPts val="0"/>
              </a:spcBef>
              <a:buClr>
                <a:srgbClr val="C00000"/>
              </a:buClr>
              <a:buSzPts val="2800"/>
              <a:buFont typeface="Arial" panose="020B0604020202020204" pitchFamily="34" charset="0"/>
              <a:buChar char="•"/>
            </a:pPr>
            <a:r>
              <a:rPr lang="fi-FI" sz="2800" b="1" dirty="0" err="1">
                <a:solidFill>
                  <a:srgbClr val="C00000"/>
                </a:solidFill>
              </a:rPr>
              <a:t>Emotions</a:t>
            </a:r>
            <a:r>
              <a:rPr lang="fi-FI" sz="2800" dirty="0">
                <a:solidFill>
                  <a:srgbClr val="C00000"/>
                </a:solidFill>
              </a:rPr>
              <a:t>: </a:t>
            </a:r>
            <a:r>
              <a:rPr lang="fi-FI" sz="2800" dirty="0" err="1">
                <a:solidFill>
                  <a:srgbClr val="C00000"/>
                </a:solidFill>
              </a:rPr>
              <a:t>may</a:t>
            </a:r>
            <a:r>
              <a:rPr lang="fi-FI" sz="2800" dirty="0">
                <a:solidFill>
                  <a:srgbClr val="C00000"/>
                </a:solidFill>
              </a:rPr>
              <a:t> </a:t>
            </a:r>
            <a:r>
              <a:rPr lang="fi-FI" sz="2800" dirty="0" err="1">
                <a:solidFill>
                  <a:srgbClr val="C00000"/>
                </a:solidFill>
              </a:rPr>
              <a:t>awaken</a:t>
            </a:r>
            <a:r>
              <a:rPr lang="fi-FI" sz="2800" dirty="0">
                <a:solidFill>
                  <a:srgbClr val="C00000"/>
                </a:solidFill>
              </a:rPr>
              <a:t> us to </a:t>
            </a:r>
            <a:r>
              <a:rPr lang="fi-FI" sz="2800" dirty="0" err="1">
                <a:solidFill>
                  <a:srgbClr val="C00000"/>
                </a:solidFill>
              </a:rPr>
              <a:t>see</a:t>
            </a:r>
            <a:r>
              <a:rPr lang="fi-FI" sz="2800" dirty="0">
                <a:solidFill>
                  <a:srgbClr val="C00000"/>
                </a:solidFill>
              </a:rPr>
              <a:t> </a:t>
            </a:r>
            <a:r>
              <a:rPr lang="fi-FI" sz="2800" dirty="0" err="1">
                <a:solidFill>
                  <a:srgbClr val="C00000"/>
                </a:solidFill>
              </a:rPr>
              <a:t>how</a:t>
            </a:r>
            <a:r>
              <a:rPr lang="fi-FI" sz="2800" dirty="0">
                <a:solidFill>
                  <a:srgbClr val="C00000"/>
                </a:solidFill>
              </a:rPr>
              <a:t> </a:t>
            </a:r>
            <a:r>
              <a:rPr lang="fi-FI" sz="2800" dirty="0" err="1">
                <a:solidFill>
                  <a:srgbClr val="C00000"/>
                </a:solidFill>
              </a:rPr>
              <a:t>things</a:t>
            </a:r>
            <a:r>
              <a:rPr lang="fi-FI" sz="2800" dirty="0">
                <a:solidFill>
                  <a:srgbClr val="C00000"/>
                </a:solidFill>
              </a:rPr>
              <a:t> </a:t>
            </a:r>
            <a:r>
              <a:rPr lang="fi-FI" sz="2800" dirty="0" err="1">
                <a:solidFill>
                  <a:srgbClr val="C00000"/>
                </a:solidFill>
              </a:rPr>
              <a:t>really</a:t>
            </a:r>
            <a:r>
              <a:rPr lang="fi-FI" sz="2800" dirty="0">
                <a:solidFill>
                  <a:srgbClr val="C00000"/>
                </a:solidFill>
              </a:rPr>
              <a:t> </a:t>
            </a:r>
            <a:r>
              <a:rPr lang="fi-FI" sz="2800" dirty="0" err="1">
                <a:solidFill>
                  <a:srgbClr val="C00000"/>
                </a:solidFill>
              </a:rPr>
              <a:t>are</a:t>
            </a:r>
            <a:r>
              <a:rPr lang="fi-FI" sz="2800" dirty="0">
                <a:solidFill>
                  <a:srgbClr val="C00000"/>
                </a:solidFill>
              </a:rPr>
              <a:t> and </a:t>
            </a:r>
            <a:r>
              <a:rPr lang="fi-FI" sz="2800" dirty="0" err="1">
                <a:solidFill>
                  <a:srgbClr val="C00000"/>
                </a:solidFill>
              </a:rPr>
              <a:t>drive</a:t>
            </a:r>
            <a:r>
              <a:rPr lang="fi-FI" sz="2800" dirty="0">
                <a:solidFill>
                  <a:srgbClr val="C00000"/>
                </a:solidFill>
              </a:rPr>
              <a:t> </a:t>
            </a:r>
            <a:r>
              <a:rPr lang="fi-FI" sz="2800" dirty="0" err="1">
                <a:solidFill>
                  <a:srgbClr val="C00000"/>
                </a:solidFill>
              </a:rPr>
              <a:t>towards</a:t>
            </a:r>
            <a:r>
              <a:rPr lang="fi-FI" sz="2800" dirty="0">
                <a:solidFill>
                  <a:srgbClr val="C00000"/>
                </a:solidFill>
              </a:rPr>
              <a:t> action</a:t>
            </a:r>
          </a:p>
          <a:p>
            <a:pPr indent="-457200">
              <a:spcBef>
                <a:spcPts val="0"/>
              </a:spcBef>
              <a:buClr>
                <a:srgbClr val="C00000"/>
              </a:buClr>
              <a:buSzPts val="2800"/>
              <a:buFont typeface="Arial" panose="020B0604020202020204" pitchFamily="34" charset="0"/>
              <a:buChar char="•"/>
            </a:pPr>
            <a:endParaRPr lang="fi-FI" sz="2800" dirty="0">
              <a:solidFill>
                <a:srgbClr val="C00000"/>
              </a:solidFill>
            </a:endParaRPr>
          </a:p>
          <a:p>
            <a:pPr indent="-457200">
              <a:spcBef>
                <a:spcPts val="0"/>
              </a:spcBef>
              <a:buClr>
                <a:srgbClr val="C00000"/>
              </a:buClr>
              <a:buSzPts val="2800"/>
              <a:buFont typeface="Arial" panose="020B0604020202020204" pitchFamily="34" charset="0"/>
              <a:buChar char="•"/>
            </a:pPr>
            <a:r>
              <a:rPr lang="fi-FI" sz="2800" dirty="0" err="1">
                <a:solidFill>
                  <a:srgbClr val="C00000"/>
                </a:solidFill>
              </a:rPr>
              <a:t>Feeling</a:t>
            </a:r>
            <a:r>
              <a:rPr lang="fi-FI" sz="2800" dirty="0">
                <a:solidFill>
                  <a:srgbClr val="C00000"/>
                </a:solidFill>
              </a:rPr>
              <a:t> </a:t>
            </a:r>
            <a:r>
              <a:rPr lang="fi-FI" sz="2800" dirty="0" err="1">
                <a:solidFill>
                  <a:srgbClr val="C00000"/>
                </a:solidFill>
              </a:rPr>
              <a:t>anxious</a:t>
            </a:r>
            <a:r>
              <a:rPr lang="fi-FI" sz="2800" dirty="0">
                <a:solidFill>
                  <a:srgbClr val="C00000"/>
                </a:solidFill>
              </a:rPr>
              <a:t>, </a:t>
            </a:r>
            <a:r>
              <a:rPr lang="fi-FI" sz="2800" dirty="0" err="1">
                <a:solidFill>
                  <a:srgbClr val="C00000"/>
                </a:solidFill>
              </a:rPr>
              <a:t>overwhelmed</a:t>
            </a:r>
            <a:r>
              <a:rPr lang="fi-FI" sz="2800" dirty="0">
                <a:solidFill>
                  <a:srgbClr val="C00000"/>
                </a:solidFill>
              </a:rPr>
              <a:t> </a:t>
            </a:r>
            <a:r>
              <a:rPr lang="fi-FI" sz="2800" dirty="0" err="1">
                <a:solidFill>
                  <a:srgbClr val="C00000"/>
                </a:solidFill>
              </a:rPr>
              <a:t>or</a:t>
            </a:r>
            <a:r>
              <a:rPr lang="fi-FI" sz="2800" dirty="0">
                <a:solidFill>
                  <a:srgbClr val="C00000"/>
                </a:solidFill>
              </a:rPr>
              <a:t> </a:t>
            </a:r>
            <a:r>
              <a:rPr lang="fi-FI" sz="2800" dirty="0" err="1">
                <a:solidFill>
                  <a:srgbClr val="C00000"/>
                </a:solidFill>
              </a:rPr>
              <a:t>guilty</a:t>
            </a:r>
            <a:r>
              <a:rPr lang="fi-FI" sz="2800" dirty="0">
                <a:solidFill>
                  <a:srgbClr val="C00000"/>
                </a:solidFill>
              </a:rPr>
              <a:t> </a:t>
            </a:r>
            <a:r>
              <a:rPr lang="fi-FI" sz="2800" dirty="0" err="1">
                <a:solidFill>
                  <a:srgbClr val="C00000"/>
                </a:solidFill>
              </a:rPr>
              <a:t>are</a:t>
            </a:r>
            <a:r>
              <a:rPr lang="fi-FI" sz="2800" dirty="0">
                <a:solidFill>
                  <a:srgbClr val="C00000"/>
                </a:solidFill>
              </a:rPr>
              <a:t> </a:t>
            </a:r>
            <a:r>
              <a:rPr lang="fi-FI" sz="2800" b="1" dirty="0" err="1">
                <a:solidFill>
                  <a:srgbClr val="C00000"/>
                </a:solidFill>
              </a:rPr>
              <a:t>normal</a:t>
            </a:r>
            <a:r>
              <a:rPr lang="fi-FI" sz="2800" b="1" dirty="0">
                <a:solidFill>
                  <a:srgbClr val="C00000"/>
                </a:solidFill>
              </a:rPr>
              <a:t> </a:t>
            </a:r>
            <a:r>
              <a:rPr lang="fi-FI" sz="2800" b="1" dirty="0" err="1">
                <a:solidFill>
                  <a:srgbClr val="C00000"/>
                </a:solidFill>
              </a:rPr>
              <a:t>reactions</a:t>
            </a:r>
            <a:r>
              <a:rPr lang="fi-FI" sz="2800" b="1" dirty="0">
                <a:solidFill>
                  <a:srgbClr val="C00000"/>
                </a:solidFill>
              </a:rPr>
              <a:t> </a:t>
            </a:r>
            <a:r>
              <a:rPr lang="fi-FI" sz="2800" dirty="0">
                <a:solidFill>
                  <a:srgbClr val="C00000"/>
                </a:solidFill>
              </a:rPr>
              <a:t>to </a:t>
            </a:r>
            <a:r>
              <a:rPr lang="fi-FI" sz="2800" dirty="0" err="1">
                <a:solidFill>
                  <a:srgbClr val="C00000"/>
                </a:solidFill>
              </a:rPr>
              <a:t>the</a:t>
            </a:r>
            <a:r>
              <a:rPr lang="fi-FI" sz="2800" dirty="0">
                <a:solidFill>
                  <a:srgbClr val="C00000"/>
                </a:solidFill>
              </a:rPr>
              <a:t> </a:t>
            </a:r>
            <a:r>
              <a:rPr lang="fi-FI" sz="2800" dirty="0" err="1">
                <a:solidFill>
                  <a:srgbClr val="C00000"/>
                </a:solidFill>
              </a:rPr>
              <a:t>wicked</a:t>
            </a:r>
            <a:r>
              <a:rPr lang="fi-FI" sz="2800" dirty="0">
                <a:solidFill>
                  <a:srgbClr val="C00000"/>
                </a:solidFill>
              </a:rPr>
              <a:t> </a:t>
            </a:r>
            <a:r>
              <a:rPr lang="fi-FI" sz="2800" dirty="0" err="1">
                <a:solidFill>
                  <a:srgbClr val="C00000"/>
                </a:solidFill>
              </a:rPr>
              <a:t>global</a:t>
            </a:r>
            <a:r>
              <a:rPr lang="fi-FI" sz="2800" dirty="0">
                <a:solidFill>
                  <a:srgbClr val="C00000"/>
                </a:solidFill>
              </a:rPr>
              <a:t> </a:t>
            </a:r>
            <a:r>
              <a:rPr lang="fi-FI" sz="2800" dirty="0" err="1">
                <a:solidFill>
                  <a:srgbClr val="C00000"/>
                </a:solidFill>
              </a:rPr>
              <a:t>problems</a:t>
            </a:r>
            <a:r>
              <a:rPr lang="fi-FI" sz="2800" dirty="0">
                <a:solidFill>
                  <a:srgbClr val="C00000"/>
                </a:solidFill>
              </a:rPr>
              <a:t> of </a:t>
            </a:r>
            <a:r>
              <a:rPr lang="fi-FI" sz="2800" dirty="0" err="1">
                <a:solidFill>
                  <a:srgbClr val="C00000"/>
                </a:solidFill>
              </a:rPr>
              <a:t>today</a:t>
            </a:r>
            <a:r>
              <a:rPr lang="fi-FI" sz="2800" dirty="0">
                <a:solidFill>
                  <a:srgbClr val="C00000"/>
                </a:solidFill>
              </a:rPr>
              <a:t>; </a:t>
            </a:r>
            <a:r>
              <a:rPr lang="fi-FI" sz="2800" dirty="0" err="1">
                <a:solidFill>
                  <a:srgbClr val="C00000"/>
                </a:solidFill>
              </a:rPr>
              <a:t>necessary</a:t>
            </a:r>
            <a:r>
              <a:rPr lang="fi-FI" sz="2800" dirty="0">
                <a:solidFill>
                  <a:srgbClr val="C00000"/>
                </a:solidFill>
              </a:rPr>
              <a:t> </a:t>
            </a:r>
            <a:r>
              <a:rPr lang="fi-FI" sz="2800" dirty="0" err="1">
                <a:solidFill>
                  <a:srgbClr val="C00000"/>
                </a:solidFill>
              </a:rPr>
              <a:t>emotional</a:t>
            </a:r>
            <a:r>
              <a:rPr lang="fi-FI" sz="2800" dirty="0">
                <a:solidFill>
                  <a:srgbClr val="C00000"/>
                </a:solidFill>
              </a:rPr>
              <a:t> </a:t>
            </a:r>
            <a:r>
              <a:rPr lang="fi-FI" sz="2800" dirty="0" err="1">
                <a:solidFill>
                  <a:srgbClr val="C00000"/>
                </a:solidFill>
              </a:rPr>
              <a:t>work</a:t>
            </a:r>
            <a:r>
              <a:rPr lang="fi-FI" sz="2800" dirty="0">
                <a:solidFill>
                  <a:srgbClr val="C00000"/>
                </a:solidFill>
              </a:rPr>
              <a:t> to </a:t>
            </a:r>
            <a:r>
              <a:rPr lang="fi-FI" sz="2800" dirty="0" err="1">
                <a:solidFill>
                  <a:srgbClr val="C00000"/>
                </a:solidFill>
              </a:rPr>
              <a:t>be</a:t>
            </a:r>
            <a:r>
              <a:rPr lang="fi-FI" sz="2800" dirty="0">
                <a:solidFill>
                  <a:srgbClr val="C00000"/>
                </a:solidFill>
              </a:rPr>
              <a:t> </a:t>
            </a:r>
            <a:r>
              <a:rPr lang="fi-FI" sz="2800" dirty="0" err="1">
                <a:solidFill>
                  <a:srgbClr val="C00000"/>
                </a:solidFill>
              </a:rPr>
              <a:t>able</a:t>
            </a:r>
            <a:r>
              <a:rPr lang="fi-FI" sz="2800" dirty="0">
                <a:solidFill>
                  <a:srgbClr val="C00000"/>
                </a:solidFill>
              </a:rPr>
              <a:t> to </a:t>
            </a:r>
            <a:r>
              <a:rPr lang="fi-FI" sz="2800" dirty="0" err="1">
                <a:solidFill>
                  <a:srgbClr val="C00000"/>
                </a:solidFill>
              </a:rPr>
              <a:t>think</a:t>
            </a:r>
            <a:r>
              <a:rPr lang="fi-FI" sz="2800" dirty="0">
                <a:solidFill>
                  <a:srgbClr val="C00000"/>
                </a:solidFill>
              </a:rPr>
              <a:t> </a:t>
            </a:r>
            <a:r>
              <a:rPr lang="fi-FI" sz="2800" dirty="0" err="1">
                <a:solidFill>
                  <a:srgbClr val="C00000"/>
                </a:solidFill>
              </a:rPr>
              <a:t>critically</a:t>
            </a:r>
            <a:r>
              <a:rPr lang="fi-FI" sz="2800" dirty="0">
                <a:solidFill>
                  <a:srgbClr val="C00000"/>
                </a:solidFill>
              </a:rPr>
              <a:t> &amp; </a:t>
            </a:r>
            <a:r>
              <a:rPr lang="fi-FI" sz="2800" dirty="0" err="1">
                <a:solidFill>
                  <a:srgbClr val="C00000"/>
                </a:solidFill>
              </a:rPr>
              <a:t>differently</a:t>
            </a:r>
            <a:r>
              <a:rPr lang="fi-FI" sz="2800" dirty="0">
                <a:solidFill>
                  <a:srgbClr val="C00000"/>
                </a:solidFill>
              </a:rPr>
              <a:t> </a:t>
            </a:r>
            <a:r>
              <a:rPr lang="fi-FI" sz="2800" dirty="0" err="1">
                <a:solidFill>
                  <a:srgbClr val="C00000"/>
                </a:solidFill>
              </a:rPr>
              <a:t>about</a:t>
            </a:r>
            <a:r>
              <a:rPr lang="fi-FI" sz="2800" dirty="0">
                <a:solidFill>
                  <a:srgbClr val="C00000"/>
                </a:solidFill>
              </a:rPr>
              <a:t> </a:t>
            </a:r>
            <a:r>
              <a:rPr lang="fi-FI" sz="2800" dirty="0" err="1">
                <a:solidFill>
                  <a:srgbClr val="C00000"/>
                </a:solidFill>
              </a:rPr>
              <a:t>our</a:t>
            </a:r>
            <a:r>
              <a:rPr lang="fi-FI" sz="2800" dirty="0">
                <a:solidFill>
                  <a:srgbClr val="C00000"/>
                </a:solidFill>
              </a:rPr>
              <a:t> </a:t>
            </a:r>
            <a:r>
              <a:rPr lang="fi-FI" sz="2800" dirty="0" err="1">
                <a:solidFill>
                  <a:srgbClr val="C00000"/>
                </a:solidFill>
              </a:rPr>
              <a:t>world</a:t>
            </a:r>
            <a:r>
              <a:rPr lang="fi-FI" sz="2800" dirty="0">
                <a:solidFill>
                  <a:srgbClr val="C00000"/>
                </a:solidFill>
              </a:rPr>
              <a:t> </a:t>
            </a:r>
          </a:p>
          <a:p>
            <a:pPr lvl="0" indent="-457200" algn="l" rtl="0">
              <a:lnSpc>
                <a:spcPct val="90000"/>
              </a:lnSpc>
              <a:spcBef>
                <a:spcPts val="0"/>
              </a:spcBef>
              <a:spcAft>
                <a:spcPts val="0"/>
              </a:spcAft>
              <a:buClr>
                <a:srgbClr val="C00000"/>
              </a:buClr>
              <a:buSzPts val="2800"/>
              <a:buFont typeface="Arial" panose="020B0604020202020204" pitchFamily="34" charset="0"/>
              <a:buChar char="•"/>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10" name="Graphic 9" descr="Badge Heart with solid fill">
            <a:extLst>
              <a:ext uri="{FF2B5EF4-FFF2-40B4-BE49-F238E27FC236}">
                <a16:creationId xmlns:a16="http://schemas.microsoft.com/office/drawing/2014/main" id="{4114C1E8-CFA5-4BAF-8C25-F140F62FDB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638" y="3429000"/>
            <a:ext cx="2265325" cy="2265325"/>
          </a:xfrm>
          <a:prstGeom prst="rect">
            <a:avLst/>
          </a:prstGeom>
        </p:spPr>
      </p:pic>
    </p:spTree>
    <p:extLst>
      <p:ext uri="{BB962C8B-B14F-4D97-AF65-F5344CB8AC3E}">
        <p14:creationId xmlns:p14="http://schemas.microsoft.com/office/powerpoint/2010/main" val="278402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48868" y="815120"/>
            <a:ext cx="4038600" cy="54313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dirty="0"/>
              <a:t>HANDS</a:t>
            </a:r>
            <a:br>
              <a:rPr lang="en-US" sz="4400" dirty="0"/>
            </a:br>
            <a:br>
              <a:rPr lang="en-US" sz="4400" dirty="0"/>
            </a:b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C00000"/>
              </a:buClr>
              <a:buSzPts val="2800"/>
            </a:pPr>
            <a:endParaRPr lang="fi-FI" sz="2800" dirty="0">
              <a:solidFill>
                <a:srgbClr val="7030A0"/>
              </a:solidFill>
            </a:endParaRPr>
          </a:p>
          <a:p>
            <a:pPr lvl="0" indent="-457200" algn="l" rtl="0">
              <a:lnSpc>
                <a:spcPct val="90000"/>
              </a:lnSpc>
              <a:spcBef>
                <a:spcPts val="0"/>
              </a:spcBef>
              <a:spcAft>
                <a:spcPts val="0"/>
              </a:spcAft>
              <a:buClr>
                <a:srgbClr val="C00000"/>
              </a:buClr>
              <a:buSzPts val="2800"/>
              <a:buFont typeface="Arial" panose="020B0604020202020204" pitchFamily="34" charset="0"/>
              <a:buChar char="•"/>
            </a:pPr>
            <a:r>
              <a:rPr lang="fi-FI" sz="2800" b="1" dirty="0">
                <a:solidFill>
                  <a:srgbClr val="7030A0"/>
                </a:solidFill>
              </a:rPr>
              <a:t>Action</a:t>
            </a:r>
            <a:r>
              <a:rPr lang="fi-FI" sz="2800" dirty="0">
                <a:solidFill>
                  <a:srgbClr val="7030A0"/>
                </a:solidFill>
              </a:rPr>
              <a:t>: </a:t>
            </a:r>
            <a:r>
              <a:rPr lang="fi-FI" sz="2800" dirty="0" err="1">
                <a:solidFill>
                  <a:srgbClr val="7030A0"/>
                </a:solidFill>
              </a:rPr>
              <a:t>creates</a:t>
            </a:r>
            <a:r>
              <a:rPr lang="fi-FI" sz="2800" dirty="0">
                <a:solidFill>
                  <a:srgbClr val="7030A0"/>
                </a:solidFill>
              </a:rPr>
              <a:t> </a:t>
            </a:r>
            <a:r>
              <a:rPr lang="fi-FI" sz="2800" dirty="0" err="1">
                <a:solidFill>
                  <a:srgbClr val="7030A0"/>
                </a:solidFill>
              </a:rPr>
              <a:t>hope</a:t>
            </a:r>
            <a:r>
              <a:rPr lang="fi-FI" sz="2800" dirty="0">
                <a:solidFill>
                  <a:srgbClr val="7030A0"/>
                </a:solidFill>
              </a:rPr>
              <a:t> and </a:t>
            </a:r>
            <a:r>
              <a:rPr lang="fi-FI" sz="2800" dirty="0" err="1">
                <a:solidFill>
                  <a:srgbClr val="7030A0"/>
                </a:solidFill>
              </a:rPr>
              <a:t>also</a:t>
            </a:r>
            <a:r>
              <a:rPr lang="fi-FI" sz="2800" dirty="0">
                <a:solidFill>
                  <a:srgbClr val="7030A0"/>
                </a:solidFill>
              </a:rPr>
              <a:t> </a:t>
            </a:r>
            <a:r>
              <a:rPr lang="fi-FI" sz="2800" dirty="0" err="1">
                <a:solidFill>
                  <a:srgbClr val="7030A0"/>
                </a:solidFill>
              </a:rPr>
              <a:t>knowledge</a:t>
            </a:r>
            <a:r>
              <a:rPr lang="fi-FI" sz="2800" dirty="0">
                <a:solidFill>
                  <a:srgbClr val="7030A0"/>
                </a:solidFill>
              </a:rPr>
              <a:t> (</a:t>
            </a:r>
            <a:r>
              <a:rPr lang="fi-FI" sz="2800" dirty="0" err="1">
                <a:solidFill>
                  <a:srgbClr val="7030A0"/>
                </a:solidFill>
              </a:rPr>
              <a:t>learning</a:t>
            </a:r>
            <a:r>
              <a:rPr lang="fi-FI" sz="2800" dirty="0">
                <a:solidFill>
                  <a:srgbClr val="7030A0"/>
                </a:solidFill>
              </a:rPr>
              <a:t> </a:t>
            </a:r>
            <a:r>
              <a:rPr lang="fi-FI" sz="2800" dirty="0" err="1">
                <a:solidFill>
                  <a:srgbClr val="7030A0"/>
                </a:solidFill>
              </a:rPr>
              <a:t>by</a:t>
            </a:r>
            <a:r>
              <a:rPr lang="fi-FI" sz="2800" dirty="0">
                <a:solidFill>
                  <a:srgbClr val="7030A0"/>
                </a:solidFill>
              </a:rPr>
              <a:t> </a:t>
            </a:r>
            <a:r>
              <a:rPr lang="fi-FI" sz="2800" dirty="0" err="1">
                <a:solidFill>
                  <a:srgbClr val="7030A0"/>
                </a:solidFill>
              </a:rPr>
              <a:t>doing</a:t>
            </a:r>
            <a:r>
              <a:rPr lang="fi-FI" sz="2800" dirty="0">
                <a:solidFill>
                  <a:srgbClr val="7030A0"/>
                </a:solidFill>
              </a:rPr>
              <a:t>)</a:t>
            </a:r>
          </a:p>
          <a:p>
            <a:pPr lvl="0" indent="-457200" algn="l" rtl="0">
              <a:lnSpc>
                <a:spcPct val="90000"/>
              </a:lnSpc>
              <a:spcBef>
                <a:spcPts val="0"/>
              </a:spcBef>
              <a:spcAft>
                <a:spcPts val="0"/>
              </a:spcAft>
              <a:buClr>
                <a:srgbClr val="C00000"/>
              </a:buClr>
              <a:buSzPts val="2800"/>
              <a:buFont typeface="Arial" panose="020B0604020202020204" pitchFamily="34" charset="0"/>
              <a:buChar char="•"/>
            </a:pPr>
            <a:endParaRPr lang="fi-FI" sz="2800" dirty="0">
              <a:solidFill>
                <a:srgbClr val="7030A0"/>
              </a:solidFill>
            </a:endParaRPr>
          </a:p>
          <a:p>
            <a:pPr indent="-457200">
              <a:spcBef>
                <a:spcPts val="0"/>
              </a:spcBef>
              <a:buClr>
                <a:srgbClr val="C00000"/>
              </a:buClr>
              <a:buSzPts val="2800"/>
              <a:buFont typeface="Arial" panose="020B0604020202020204" pitchFamily="34" charset="0"/>
              <a:buChar char="•"/>
            </a:pPr>
            <a:r>
              <a:rPr lang="fi-FI" sz="2800" b="1" dirty="0" err="1">
                <a:solidFill>
                  <a:srgbClr val="7030A0"/>
                </a:solidFill>
              </a:rPr>
              <a:t>Individual</a:t>
            </a:r>
            <a:r>
              <a:rPr lang="fi-FI" sz="2800" b="1" dirty="0">
                <a:solidFill>
                  <a:srgbClr val="7030A0"/>
                </a:solidFill>
              </a:rPr>
              <a:t> </a:t>
            </a:r>
            <a:r>
              <a:rPr lang="fi-FI" sz="2800" dirty="0" err="1">
                <a:solidFill>
                  <a:srgbClr val="7030A0"/>
                </a:solidFill>
              </a:rPr>
              <a:t>choices</a:t>
            </a:r>
            <a:r>
              <a:rPr lang="fi-FI" sz="2800" dirty="0">
                <a:solidFill>
                  <a:srgbClr val="7030A0"/>
                </a:solidFill>
              </a:rPr>
              <a:t> </a:t>
            </a:r>
            <a:r>
              <a:rPr lang="fi-FI" sz="2800" dirty="0" err="1">
                <a:solidFill>
                  <a:srgbClr val="7030A0"/>
                </a:solidFill>
              </a:rPr>
              <a:t>related</a:t>
            </a:r>
            <a:r>
              <a:rPr lang="fi-FI" sz="2800" dirty="0">
                <a:solidFill>
                  <a:srgbClr val="7030A0"/>
                </a:solidFill>
              </a:rPr>
              <a:t> to </a:t>
            </a:r>
            <a:r>
              <a:rPr lang="fi-FI" sz="2800" dirty="0" err="1">
                <a:solidFill>
                  <a:srgbClr val="7030A0"/>
                </a:solidFill>
              </a:rPr>
              <a:t>consumption</a:t>
            </a:r>
            <a:r>
              <a:rPr lang="fi-FI" sz="2800" dirty="0">
                <a:solidFill>
                  <a:srgbClr val="7030A0"/>
                </a:solidFill>
              </a:rPr>
              <a:t>, food, </a:t>
            </a:r>
            <a:r>
              <a:rPr lang="fi-FI" sz="2800" dirty="0" err="1">
                <a:solidFill>
                  <a:srgbClr val="7030A0"/>
                </a:solidFill>
              </a:rPr>
              <a:t>energy</a:t>
            </a:r>
            <a:r>
              <a:rPr lang="fi-FI" sz="2800" dirty="0">
                <a:solidFill>
                  <a:srgbClr val="7030A0"/>
                </a:solidFill>
              </a:rPr>
              <a:t>, transport</a:t>
            </a:r>
          </a:p>
          <a:p>
            <a:pPr indent="-457200">
              <a:spcBef>
                <a:spcPts val="0"/>
              </a:spcBef>
              <a:buClr>
                <a:srgbClr val="C00000"/>
              </a:buClr>
              <a:buSzPts val="2800"/>
              <a:buFont typeface="Arial" panose="020B0604020202020204" pitchFamily="34" charset="0"/>
              <a:buChar char="•"/>
            </a:pPr>
            <a:endParaRPr lang="fi-FI" sz="2800" dirty="0">
              <a:solidFill>
                <a:srgbClr val="7030A0"/>
              </a:solidFill>
            </a:endParaRPr>
          </a:p>
          <a:p>
            <a:pPr indent="-457200">
              <a:spcBef>
                <a:spcPts val="0"/>
              </a:spcBef>
              <a:buClr>
                <a:srgbClr val="C00000"/>
              </a:buClr>
              <a:buSzPts val="2800"/>
              <a:buFont typeface="Arial" panose="020B0604020202020204" pitchFamily="34" charset="0"/>
              <a:buChar char="•"/>
            </a:pPr>
            <a:r>
              <a:rPr lang="fi-FI" sz="2800" b="1" dirty="0" err="1">
                <a:solidFill>
                  <a:srgbClr val="7030A0"/>
                </a:solidFill>
              </a:rPr>
              <a:t>Societal</a:t>
            </a:r>
            <a:r>
              <a:rPr lang="fi-FI" sz="2800" b="1" dirty="0">
                <a:solidFill>
                  <a:srgbClr val="7030A0"/>
                </a:solidFill>
              </a:rPr>
              <a:t> </a:t>
            </a:r>
            <a:r>
              <a:rPr lang="fi-FI" sz="2800" b="1" dirty="0" err="1">
                <a:solidFill>
                  <a:srgbClr val="7030A0"/>
                </a:solidFill>
              </a:rPr>
              <a:t>choices</a:t>
            </a:r>
            <a:r>
              <a:rPr lang="fi-FI" sz="2800" b="1" dirty="0">
                <a:solidFill>
                  <a:srgbClr val="7030A0"/>
                </a:solidFill>
              </a:rPr>
              <a:t> and </a:t>
            </a:r>
            <a:r>
              <a:rPr lang="fi-FI" sz="2800" b="1" dirty="0" err="1">
                <a:solidFill>
                  <a:srgbClr val="7030A0"/>
                </a:solidFill>
              </a:rPr>
              <a:t>community</a:t>
            </a:r>
            <a:r>
              <a:rPr lang="fi-FI" sz="2800" b="1" dirty="0">
                <a:solidFill>
                  <a:srgbClr val="7030A0"/>
                </a:solidFill>
              </a:rPr>
              <a:t> </a:t>
            </a:r>
            <a:r>
              <a:rPr lang="fi-FI" sz="2800" b="1" dirty="0" err="1">
                <a:solidFill>
                  <a:srgbClr val="7030A0"/>
                </a:solidFill>
              </a:rPr>
              <a:t>level</a:t>
            </a:r>
            <a:r>
              <a:rPr lang="fi-FI" sz="2800" b="1" dirty="0">
                <a:solidFill>
                  <a:srgbClr val="7030A0"/>
                </a:solidFill>
              </a:rPr>
              <a:t> </a:t>
            </a:r>
            <a:r>
              <a:rPr lang="fi-FI" sz="2800" b="1" dirty="0" err="1">
                <a:solidFill>
                  <a:srgbClr val="7030A0"/>
                </a:solidFill>
              </a:rPr>
              <a:t>actions</a:t>
            </a:r>
            <a:r>
              <a:rPr lang="fi-FI" sz="2800" b="1" dirty="0">
                <a:solidFill>
                  <a:srgbClr val="7030A0"/>
                </a:solidFill>
              </a:rPr>
              <a:t> </a:t>
            </a:r>
            <a:r>
              <a:rPr lang="fi-FI" sz="2800" dirty="0">
                <a:solidFill>
                  <a:srgbClr val="7030A0"/>
                </a:solidFill>
              </a:rPr>
              <a:t>(</a:t>
            </a:r>
            <a:r>
              <a:rPr lang="fi-FI" sz="2800" dirty="0" err="1">
                <a:solidFill>
                  <a:srgbClr val="7030A0"/>
                </a:solidFill>
              </a:rPr>
              <a:t>municipalities</a:t>
            </a:r>
            <a:r>
              <a:rPr lang="fi-FI" sz="2800" dirty="0">
                <a:solidFill>
                  <a:srgbClr val="7030A0"/>
                </a:solidFill>
              </a:rPr>
              <a:t>, </a:t>
            </a:r>
            <a:r>
              <a:rPr lang="fi-FI" sz="2800" dirty="0" err="1">
                <a:solidFill>
                  <a:srgbClr val="7030A0"/>
                </a:solidFill>
              </a:rPr>
              <a:t>schools</a:t>
            </a:r>
            <a:r>
              <a:rPr lang="fi-FI" sz="2800" dirty="0">
                <a:solidFill>
                  <a:srgbClr val="7030A0"/>
                </a:solidFill>
              </a:rPr>
              <a:t>, </a:t>
            </a:r>
            <a:r>
              <a:rPr lang="fi-FI" sz="2800" dirty="0" err="1">
                <a:solidFill>
                  <a:srgbClr val="7030A0"/>
                </a:solidFill>
              </a:rPr>
              <a:t>hobbies</a:t>
            </a:r>
            <a:r>
              <a:rPr lang="fi-FI" sz="2800" dirty="0">
                <a:solidFill>
                  <a:srgbClr val="7030A0"/>
                </a:solidFill>
              </a:rPr>
              <a:t>, </a:t>
            </a:r>
            <a:r>
              <a:rPr lang="fi-FI" sz="2800" dirty="0" err="1">
                <a:solidFill>
                  <a:srgbClr val="7030A0"/>
                </a:solidFill>
              </a:rPr>
              <a:t>workplaces</a:t>
            </a:r>
            <a:r>
              <a:rPr lang="fi-FI" sz="2800" dirty="0">
                <a:solidFill>
                  <a:srgbClr val="7030A0"/>
                </a:solidFill>
              </a:rPr>
              <a:t>, </a:t>
            </a:r>
            <a:r>
              <a:rPr lang="fi-FI" sz="2800" dirty="0" err="1">
                <a:solidFill>
                  <a:srgbClr val="7030A0"/>
                </a:solidFill>
              </a:rPr>
              <a:t>families</a:t>
            </a:r>
            <a:r>
              <a:rPr lang="fi-FI" sz="2800" dirty="0">
                <a:solidFill>
                  <a:srgbClr val="7030A0"/>
                </a:solidFill>
              </a:rPr>
              <a:t>)</a:t>
            </a:r>
          </a:p>
          <a:p>
            <a:pPr indent="-457200">
              <a:spcBef>
                <a:spcPts val="0"/>
              </a:spcBef>
              <a:buClr>
                <a:srgbClr val="C00000"/>
              </a:buClr>
              <a:buSzPts val="2800"/>
              <a:buFont typeface="Arial" panose="020B0604020202020204" pitchFamily="34" charset="0"/>
              <a:buChar char="•"/>
            </a:pPr>
            <a:endParaRPr lang="fi-FI" sz="2800" dirty="0">
              <a:solidFill>
                <a:srgbClr val="7030A0"/>
              </a:solidFill>
            </a:endParaRPr>
          </a:p>
          <a:p>
            <a:pPr indent="-457200">
              <a:spcBef>
                <a:spcPts val="0"/>
              </a:spcBef>
              <a:buClr>
                <a:srgbClr val="C00000"/>
              </a:buClr>
              <a:buSzPts val="2800"/>
              <a:buFont typeface="Arial" panose="020B0604020202020204" pitchFamily="34" charset="0"/>
              <a:buChar char="•"/>
            </a:pPr>
            <a:r>
              <a:rPr lang="fi-FI" sz="2800" dirty="0" err="1">
                <a:solidFill>
                  <a:srgbClr val="7030A0"/>
                </a:solidFill>
              </a:rPr>
              <a:t>Pressure</a:t>
            </a:r>
            <a:r>
              <a:rPr lang="fi-FI" sz="2800" dirty="0">
                <a:solidFill>
                  <a:srgbClr val="7030A0"/>
                </a:solidFill>
              </a:rPr>
              <a:t> for </a:t>
            </a:r>
            <a:r>
              <a:rPr lang="fi-FI" sz="2800" dirty="0" err="1">
                <a:solidFill>
                  <a:srgbClr val="7030A0"/>
                </a:solidFill>
              </a:rPr>
              <a:t>bigger</a:t>
            </a:r>
            <a:r>
              <a:rPr lang="fi-FI" sz="2800" dirty="0">
                <a:solidFill>
                  <a:srgbClr val="7030A0"/>
                </a:solidFill>
              </a:rPr>
              <a:t> </a:t>
            </a:r>
            <a:r>
              <a:rPr lang="fi-FI" sz="2800" dirty="0" err="1">
                <a:solidFill>
                  <a:srgbClr val="7030A0"/>
                </a:solidFill>
              </a:rPr>
              <a:t>change</a:t>
            </a:r>
            <a:r>
              <a:rPr lang="fi-FI" sz="2800" dirty="0">
                <a:solidFill>
                  <a:srgbClr val="7030A0"/>
                </a:solidFill>
              </a:rPr>
              <a:t> </a:t>
            </a:r>
            <a:r>
              <a:rPr lang="fi-FI" sz="2800" dirty="0" err="1">
                <a:solidFill>
                  <a:srgbClr val="7030A0"/>
                </a:solidFill>
              </a:rPr>
              <a:t>towards</a:t>
            </a:r>
            <a:r>
              <a:rPr lang="fi-FI" sz="2800" dirty="0">
                <a:solidFill>
                  <a:srgbClr val="7030A0"/>
                </a:solidFill>
              </a:rPr>
              <a:t> </a:t>
            </a:r>
            <a:r>
              <a:rPr lang="fi-FI" sz="2800" dirty="0" err="1">
                <a:solidFill>
                  <a:srgbClr val="7030A0"/>
                </a:solidFill>
              </a:rPr>
              <a:t>those</a:t>
            </a:r>
            <a:r>
              <a:rPr lang="fi-FI" sz="2800" dirty="0">
                <a:solidFill>
                  <a:srgbClr val="7030A0"/>
                </a:solidFill>
              </a:rPr>
              <a:t> in </a:t>
            </a:r>
            <a:r>
              <a:rPr lang="fi-FI" sz="2800" b="1" dirty="0" err="1">
                <a:solidFill>
                  <a:srgbClr val="7030A0"/>
                </a:solidFill>
              </a:rPr>
              <a:t>decisionmaking</a:t>
            </a:r>
            <a:r>
              <a:rPr lang="fi-FI" sz="2800" dirty="0">
                <a:solidFill>
                  <a:srgbClr val="7030A0"/>
                </a:solidFill>
              </a:rPr>
              <a:t> </a:t>
            </a:r>
            <a:r>
              <a:rPr lang="fi-FI" sz="2800" dirty="0" err="1">
                <a:solidFill>
                  <a:srgbClr val="7030A0"/>
                </a:solidFill>
              </a:rPr>
              <a:t>positions</a:t>
            </a:r>
            <a:endParaRPr lang="fi-FI" sz="2800" dirty="0">
              <a:solidFill>
                <a:srgbClr val="7030A0"/>
              </a:solidFill>
            </a:endParaRPr>
          </a:p>
          <a:p>
            <a:pPr lvl="0" indent="-457200" algn="l" rtl="0">
              <a:lnSpc>
                <a:spcPct val="90000"/>
              </a:lnSpc>
              <a:spcBef>
                <a:spcPts val="0"/>
              </a:spcBef>
              <a:spcAft>
                <a:spcPts val="0"/>
              </a:spcAft>
              <a:buClr>
                <a:srgbClr val="C00000"/>
              </a:buClr>
              <a:buSzPts val="2800"/>
              <a:buFont typeface="Arial" panose="020B0604020202020204" pitchFamily="34" charset="0"/>
              <a:buChar char="•"/>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11" name="Graphic 10" descr="Sign language with solid fill">
            <a:extLst>
              <a:ext uri="{FF2B5EF4-FFF2-40B4-BE49-F238E27FC236}">
                <a16:creationId xmlns:a16="http://schemas.microsoft.com/office/drawing/2014/main" id="{217E8F16-E748-4047-8D15-BE77EA9BF7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178" y="3572240"/>
            <a:ext cx="2470640" cy="2470640"/>
          </a:xfrm>
          <a:prstGeom prst="rect">
            <a:avLst/>
          </a:prstGeom>
        </p:spPr>
      </p:pic>
    </p:spTree>
    <p:extLst>
      <p:ext uri="{BB962C8B-B14F-4D97-AF65-F5344CB8AC3E}">
        <p14:creationId xmlns:p14="http://schemas.microsoft.com/office/powerpoint/2010/main" val="961286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4"/>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4"/>
          <p:cNvSpPr txBox="1">
            <a:spLocks noGrp="1"/>
          </p:cNvSpPr>
          <p:nvPr>
            <p:ph type="title"/>
          </p:nvPr>
        </p:nvSpPr>
        <p:spPr>
          <a:xfrm>
            <a:off x="838201" y="5260499"/>
            <a:ext cx="4296050" cy="179893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1600" dirty="0">
                <a:solidFill>
                  <a:schemeClr val="dk1"/>
                </a:solidFill>
                <a:latin typeface="Calibri"/>
                <a:ea typeface="Calibri"/>
                <a:cs typeface="Calibri"/>
                <a:sym typeface="Calibri"/>
              </a:rPr>
              <a:t>Source: National Youth Council of Ireland. (2019). Activism, the SDGs and Youth. Development Education. Global Citizenship Education. Resource pack. </a:t>
            </a:r>
            <a:r>
              <a:rPr lang="en-US" sz="1600" dirty="0">
                <a:solidFill>
                  <a:schemeClr val="dk1"/>
                </a:solidFill>
                <a:latin typeface="Calibri"/>
                <a:ea typeface="Calibri"/>
                <a:cs typeface="Calibri"/>
                <a:sym typeface="Calibri"/>
                <a:hlinkClick r:id="rId3"/>
              </a:rPr>
              <a:t>https://www.youth.ie/wp-content/uploads/2019/05/Activism_the_SDGs_and_Youth.pdf</a:t>
            </a:r>
            <a:br>
              <a:rPr lang="en-US" sz="4400" b="1" dirty="0">
                <a:solidFill>
                  <a:schemeClr val="dk1"/>
                </a:solidFill>
                <a:latin typeface="Calibri"/>
                <a:ea typeface="Calibri"/>
                <a:cs typeface="Calibri"/>
                <a:sym typeface="Calibri"/>
              </a:rPr>
            </a:br>
            <a:endParaRPr sz="4400" dirty="0">
              <a:solidFill>
                <a:schemeClr val="dk1"/>
              </a:solidFill>
              <a:latin typeface="Calibri"/>
              <a:ea typeface="Calibri"/>
              <a:cs typeface="Calibri"/>
              <a:sym typeface="Calibri"/>
            </a:endParaRPr>
          </a:p>
        </p:txBody>
      </p:sp>
      <p:pic>
        <p:nvPicPr>
          <p:cNvPr id="113" name="Google Shape;113;p4"/>
          <p:cNvPicPr preferRelativeResize="0"/>
          <p:nvPr/>
        </p:nvPicPr>
        <p:blipFill rotWithShape="1">
          <a:blip r:embed="rId4">
            <a:alphaModFix/>
          </a:blip>
          <a:srcRect/>
          <a:stretch/>
        </p:blipFill>
        <p:spPr>
          <a:xfrm>
            <a:off x="973206" y="536597"/>
            <a:ext cx="2326585" cy="775528"/>
          </a:xfrm>
          <a:prstGeom prst="rect">
            <a:avLst/>
          </a:prstGeom>
          <a:noFill/>
          <a:ln>
            <a:noFill/>
          </a:ln>
        </p:spPr>
      </p:pic>
      <p:pic>
        <p:nvPicPr>
          <p:cNvPr id="5" name="Picture 4" descr="Diagram&#10;&#10;Description automatically generated">
            <a:extLst>
              <a:ext uri="{FF2B5EF4-FFF2-40B4-BE49-F238E27FC236}">
                <a16:creationId xmlns:a16="http://schemas.microsoft.com/office/drawing/2014/main" id="{11867AF9-4048-4681-8795-650E1E3E7DE7}"/>
              </a:ext>
            </a:extLst>
          </p:cNvPr>
          <p:cNvPicPr>
            <a:picLocks noChangeAspect="1"/>
          </p:cNvPicPr>
          <p:nvPr/>
        </p:nvPicPr>
        <p:blipFill>
          <a:blip r:embed="rId5"/>
          <a:stretch>
            <a:fillRect/>
          </a:stretch>
        </p:blipFill>
        <p:spPr>
          <a:xfrm>
            <a:off x="5134251" y="53436"/>
            <a:ext cx="7000875" cy="6858000"/>
          </a:xfrm>
          <a:prstGeom prst="rect">
            <a:avLst/>
          </a:prstGeom>
        </p:spPr>
      </p:pic>
      <p:sp>
        <p:nvSpPr>
          <p:cNvPr id="6" name="TextBox 5">
            <a:extLst>
              <a:ext uri="{FF2B5EF4-FFF2-40B4-BE49-F238E27FC236}">
                <a16:creationId xmlns:a16="http://schemas.microsoft.com/office/drawing/2014/main" id="{AAF7F140-D137-45E5-B0BA-A008E0E2D51B}"/>
              </a:ext>
            </a:extLst>
          </p:cNvPr>
          <p:cNvSpPr txBox="1"/>
          <p:nvPr/>
        </p:nvSpPr>
        <p:spPr>
          <a:xfrm>
            <a:off x="973206" y="2006221"/>
            <a:ext cx="4107219" cy="3046988"/>
          </a:xfrm>
          <a:prstGeom prst="rect">
            <a:avLst/>
          </a:prstGeom>
          <a:noFill/>
        </p:spPr>
        <p:txBody>
          <a:bodyPr wrap="square" rtlCol="0">
            <a:spAutoFit/>
          </a:bodyPr>
          <a:lstStyle/>
          <a:p>
            <a:pPr marL="342900" indent="-342900">
              <a:buFont typeface="Arial" panose="020B0604020202020204" pitchFamily="34" charset="0"/>
              <a:buChar char="•"/>
            </a:pPr>
            <a:r>
              <a:rPr lang="fi-FI" sz="2400" dirty="0" err="1"/>
              <a:t>Working</a:t>
            </a:r>
            <a:r>
              <a:rPr lang="fi-FI" sz="2400" dirty="0"/>
              <a:t> </a:t>
            </a:r>
            <a:r>
              <a:rPr lang="fi-FI" sz="2400" dirty="0" err="1"/>
              <a:t>together</a:t>
            </a:r>
            <a:r>
              <a:rPr lang="fi-FI" sz="2400" dirty="0"/>
              <a:t> is </a:t>
            </a:r>
            <a:r>
              <a:rPr lang="fi-FI" sz="2400" dirty="0" err="1"/>
              <a:t>fun</a:t>
            </a:r>
            <a:r>
              <a:rPr lang="fi-FI" sz="2400" dirty="0"/>
              <a:t> and </a:t>
            </a:r>
            <a:r>
              <a:rPr lang="fi-FI" sz="2400" dirty="0" err="1"/>
              <a:t>has</a:t>
            </a:r>
            <a:r>
              <a:rPr lang="fi-FI" sz="2400" dirty="0"/>
              <a:t> </a:t>
            </a:r>
            <a:r>
              <a:rPr lang="fi-FI" sz="2400" dirty="0" err="1"/>
              <a:t>bigger</a:t>
            </a:r>
            <a:r>
              <a:rPr lang="fi-FI" sz="2400" dirty="0"/>
              <a:t> </a:t>
            </a:r>
            <a:r>
              <a:rPr lang="fi-FI" sz="2400" dirty="0" err="1"/>
              <a:t>impact</a:t>
            </a:r>
            <a:endParaRPr lang="fi-FI" sz="2400" dirty="0"/>
          </a:p>
          <a:p>
            <a:pPr marL="342900" indent="-342900">
              <a:buFont typeface="Arial" panose="020B0604020202020204" pitchFamily="34" charset="0"/>
              <a:buChar char="•"/>
            </a:pPr>
            <a:endParaRPr lang="fi-FI" sz="2400" dirty="0"/>
          </a:p>
          <a:p>
            <a:pPr marL="342900" indent="-342900">
              <a:buFont typeface="Arial" panose="020B0604020202020204" pitchFamily="34" charset="0"/>
              <a:buChar char="•"/>
            </a:pPr>
            <a:r>
              <a:rPr lang="fi-FI" sz="2400" dirty="0" err="1"/>
              <a:t>Sharing</a:t>
            </a:r>
            <a:r>
              <a:rPr lang="fi-FI" sz="2400" dirty="0"/>
              <a:t> </a:t>
            </a:r>
            <a:r>
              <a:rPr lang="fi-FI" sz="2400" dirty="0" err="1"/>
              <a:t>ideas</a:t>
            </a:r>
            <a:endParaRPr lang="fi-FI" sz="2400" dirty="0"/>
          </a:p>
          <a:p>
            <a:pPr marL="342900" indent="-342900">
              <a:buFont typeface="Arial" panose="020B0604020202020204" pitchFamily="34" charset="0"/>
              <a:buChar char="•"/>
            </a:pPr>
            <a:endParaRPr lang="fi-FI" sz="2400" dirty="0"/>
          </a:p>
          <a:p>
            <a:pPr marL="342900" indent="-342900">
              <a:buFont typeface="Arial" panose="020B0604020202020204" pitchFamily="34" charset="0"/>
              <a:buChar char="•"/>
            </a:pPr>
            <a:r>
              <a:rPr lang="fi-FI" sz="2400" dirty="0" err="1"/>
              <a:t>Many</a:t>
            </a:r>
            <a:r>
              <a:rPr lang="fi-FI" sz="2400" dirty="0"/>
              <a:t> </a:t>
            </a:r>
            <a:r>
              <a:rPr lang="fi-FI" sz="2400" dirty="0" err="1"/>
              <a:t>perspectives</a:t>
            </a:r>
            <a:endParaRPr lang="fi-FI" sz="2400" dirty="0"/>
          </a:p>
          <a:p>
            <a:pPr marL="342900" indent="-342900">
              <a:buFont typeface="Arial" panose="020B0604020202020204" pitchFamily="34" charset="0"/>
              <a:buChar char="•"/>
            </a:pPr>
            <a:endParaRPr lang="fi-FI" sz="2400" dirty="0"/>
          </a:p>
          <a:p>
            <a:pPr marL="342900" indent="-342900">
              <a:buFont typeface="Arial" panose="020B0604020202020204" pitchFamily="34" charset="0"/>
              <a:buChar char="•"/>
            </a:pPr>
            <a:r>
              <a:rPr lang="fi-FI" sz="2400" dirty="0" err="1"/>
              <a:t>Supporting</a:t>
            </a:r>
            <a:r>
              <a:rPr lang="fi-FI" sz="2400" dirty="0"/>
              <a:t> </a:t>
            </a:r>
            <a:r>
              <a:rPr lang="fi-FI" sz="2400" dirty="0" err="1"/>
              <a:t>each</a:t>
            </a:r>
            <a:r>
              <a:rPr lang="fi-FI" sz="2400" dirty="0"/>
              <a:t> </a:t>
            </a:r>
            <a:r>
              <a:rPr lang="fi-FI" sz="2400" dirty="0" err="1"/>
              <a:t>other</a:t>
            </a:r>
            <a:endParaRPr lang="fi-FI"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4"/>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4"/>
          <p:cNvSpPr txBox="1">
            <a:spLocks noGrp="1"/>
          </p:cNvSpPr>
          <p:nvPr>
            <p:ph type="title"/>
          </p:nvPr>
        </p:nvSpPr>
        <p:spPr>
          <a:xfrm>
            <a:off x="838200" y="4345756"/>
            <a:ext cx="4296050" cy="17989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sz="4400" b="1" dirty="0">
                <a:solidFill>
                  <a:schemeClr val="dk1"/>
                </a:solidFill>
                <a:latin typeface="Calibri"/>
                <a:ea typeface="Calibri"/>
                <a:cs typeface="Calibri"/>
                <a:sym typeface="Calibri"/>
              </a:rPr>
            </a:br>
            <a:endParaRPr sz="4400" dirty="0">
              <a:solidFill>
                <a:schemeClr val="dk1"/>
              </a:solidFill>
              <a:latin typeface="Calibri"/>
              <a:ea typeface="Calibri"/>
              <a:cs typeface="Calibri"/>
              <a:sym typeface="Calibri"/>
            </a:endParaRPr>
          </a:p>
        </p:txBody>
      </p:sp>
      <p:pic>
        <p:nvPicPr>
          <p:cNvPr id="113" name="Google Shape;113;p4"/>
          <p:cNvPicPr preferRelativeResize="0"/>
          <p:nvPr/>
        </p:nvPicPr>
        <p:blipFill rotWithShape="1">
          <a:blip r:embed="rId3">
            <a:alphaModFix/>
          </a:blip>
          <a:srcRect/>
          <a:stretch/>
        </p:blipFill>
        <p:spPr>
          <a:xfrm>
            <a:off x="973206" y="536597"/>
            <a:ext cx="2326585" cy="775528"/>
          </a:xfrm>
          <a:prstGeom prst="rect">
            <a:avLst/>
          </a:prstGeom>
          <a:noFill/>
          <a:ln>
            <a:noFill/>
          </a:ln>
        </p:spPr>
      </p:pic>
      <p:sp>
        <p:nvSpPr>
          <p:cNvPr id="6" name="TextBox 5">
            <a:extLst>
              <a:ext uri="{FF2B5EF4-FFF2-40B4-BE49-F238E27FC236}">
                <a16:creationId xmlns:a16="http://schemas.microsoft.com/office/drawing/2014/main" id="{AAF7F140-D137-45E5-B0BA-A008E0E2D51B}"/>
              </a:ext>
            </a:extLst>
          </p:cNvPr>
          <p:cNvSpPr txBox="1"/>
          <p:nvPr/>
        </p:nvSpPr>
        <p:spPr>
          <a:xfrm>
            <a:off x="212312" y="6151511"/>
            <a:ext cx="11764328" cy="830997"/>
          </a:xfrm>
          <a:prstGeom prst="rect">
            <a:avLst/>
          </a:prstGeom>
          <a:noFill/>
        </p:spPr>
        <p:txBody>
          <a:bodyPr wrap="square" rtlCol="0">
            <a:spAutoFit/>
          </a:bodyPr>
          <a:lstStyle/>
          <a:p>
            <a:pPr lvl="2"/>
            <a:r>
              <a:rPr lang="fi-FI" sz="2400" dirty="0">
                <a:hlinkClick r:id="rId4"/>
              </a:rPr>
              <a:t>https://www.un.org/en/actnow</a:t>
            </a:r>
            <a:endParaRPr lang="fi-FI" sz="2400" dirty="0"/>
          </a:p>
          <a:p>
            <a:pPr lvl="2"/>
            <a:endParaRPr lang="fi-FI" sz="2400" dirty="0"/>
          </a:p>
        </p:txBody>
      </p:sp>
      <p:sp>
        <p:nvSpPr>
          <p:cNvPr id="10" name="Google Shape;102;p3">
            <a:extLst>
              <a:ext uri="{FF2B5EF4-FFF2-40B4-BE49-F238E27FC236}">
                <a16:creationId xmlns:a16="http://schemas.microsoft.com/office/drawing/2014/main" id="{670CD7EA-2CE8-4D32-9BA7-2370A10F53DE}"/>
              </a:ext>
            </a:extLst>
          </p:cNvPr>
          <p:cNvSpPr txBox="1">
            <a:spLocks/>
          </p:cNvSpPr>
          <p:nvPr/>
        </p:nvSpPr>
        <p:spPr>
          <a:xfrm>
            <a:off x="3675547" y="414453"/>
            <a:ext cx="7825890" cy="150499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4400" dirty="0"/>
              <a:t>ENERGY, TRANSPORT, FOOD, SPEAKING UP</a:t>
            </a:r>
            <a:br>
              <a:rPr lang="en-US" sz="4400" dirty="0"/>
            </a:br>
            <a:br>
              <a:rPr lang="en-US" sz="4400" dirty="0"/>
            </a:br>
            <a:endParaRPr lang="en-US" sz="4400" dirty="0"/>
          </a:p>
        </p:txBody>
      </p:sp>
      <p:pic>
        <p:nvPicPr>
          <p:cNvPr id="3" name="Picture 2" descr="Logo, company name&#10;&#10;Description automatically generated">
            <a:extLst>
              <a:ext uri="{FF2B5EF4-FFF2-40B4-BE49-F238E27FC236}">
                <a16:creationId xmlns:a16="http://schemas.microsoft.com/office/drawing/2014/main" id="{21D7D66F-32A1-4DE0-B091-D48CB23232F8}"/>
              </a:ext>
            </a:extLst>
          </p:cNvPr>
          <p:cNvPicPr>
            <a:picLocks noChangeAspect="1"/>
          </p:cNvPicPr>
          <p:nvPr/>
        </p:nvPicPr>
        <p:blipFill>
          <a:blip r:embed="rId5"/>
          <a:stretch>
            <a:fillRect/>
          </a:stretch>
        </p:blipFill>
        <p:spPr>
          <a:xfrm>
            <a:off x="0" y="1412668"/>
            <a:ext cx="12192000" cy="4501547"/>
          </a:xfrm>
          <a:prstGeom prst="rect">
            <a:avLst/>
          </a:prstGeom>
        </p:spPr>
      </p:pic>
    </p:spTree>
    <p:extLst>
      <p:ext uri="{BB962C8B-B14F-4D97-AF65-F5344CB8AC3E}">
        <p14:creationId xmlns:p14="http://schemas.microsoft.com/office/powerpoint/2010/main" val="414293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4"/>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4"/>
          <p:cNvSpPr txBox="1">
            <a:spLocks noGrp="1"/>
          </p:cNvSpPr>
          <p:nvPr>
            <p:ph type="title"/>
          </p:nvPr>
        </p:nvSpPr>
        <p:spPr>
          <a:xfrm>
            <a:off x="838200" y="4345756"/>
            <a:ext cx="4296050" cy="17989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sz="4400" b="1" dirty="0">
                <a:solidFill>
                  <a:schemeClr val="dk1"/>
                </a:solidFill>
                <a:latin typeface="Calibri"/>
                <a:ea typeface="Calibri"/>
                <a:cs typeface="Calibri"/>
                <a:sym typeface="Calibri"/>
              </a:rPr>
            </a:br>
            <a:endParaRPr sz="4400" dirty="0">
              <a:solidFill>
                <a:schemeClr val="dk1"/>
              </a:solidFill>
              <a:latin typeface="Calibri"/>
              <a:ea typeface="Calibri"/>
              <a:cs typeface="Calibri"/>
              <a:sym typeface="Calibri"/>
            </a:endParaRPr>
          </a:p>
        </p:txBody>
      </p:sp>
      <p:pic>
        <p:nvPicPr>
          <p:cNvPr id="113" name="Google Shape;113;p4"/>
          <p:cNvPicPr preferRelativeResize="0"/>
          <p:nvPr/>
        </p:nvPicPr>
        <p:blipFill rotWithShape="1">
          <a:blip r:embed="rId3">
            <a:alphaModFix/>
          </a:blip>
          <a:srcRect/>
          <a:stretch/>
        </p:blipFill>
        <p:spPr>
          <a:xfrm>
            <a:off x="973206" y="536597"/>
            <a:ext cx="2326585" cy="775528"/>
          </a:xfrm>
          <a:prstGeom prst="rect">
            <a:avLst/>
          </a:prstGeom>
          <a:noFill/>
          <a:ln>
            <a:noFill/>
          </a:ln>
        </p:spPr>
      </p:pic>
      <p:sp>
        <p:nvSpPr>
          <p:cNvPr id="6" name="TextBox 5">
            <a:extLst>
              <a:ext uri="{FF2B5EF4-FFF2-40B4-BE49-F238E27FC236}">
                <a16:creationId xmlns:a16="http://schemas.microsoft.com/office/drawing/2014/main" id="{AAF7F140-D137-45E5-B0BA-A008E0E2D51B}"/>
              </a:ext>
            </a:extLst>
          </p:cNvPr>
          <p:cNvSpPr txBox="1"/>
          <p:nvPr/>
        </p:nvSpPr>
        <p:spPr>
          <a:xfrm>
            <a:off x="424624" y="1572571"/>
            <a:ext cx="11764328" cy="5262979"/>
          </a:xfrm>
          <a:prstGeom prst="rect">
            <a:avLst/>
          </a:prstGeom>
          <a:noFill/>
        </p:spPr>
        <p:txBody>
          <a:bodyPr wrap="square" rtlCol="0">
            <a:spAutoFit/>
          </a:bodyPr>
          <a:lstStyle/>
          <a:p>
            <a:pPr marL="342900" indent="-342900">
              <a:buFont typeface="Arial" panose="020B0604020202020204" pitchFamily="34" charset="0"/>
              <a:buChar char="•"/>
            </a:pPr>
            <a:r>
              <a:rPr lang="fi-FI" sz="2400" dirty="0" err="1"/>
              <a:t>Talk</a:t>
            </a:r>
            <a:r>
              <a:rPr lang="fi-FI" sz="2400" dirty="0"/>
              <a:t> to </a:t>
            </a:r>
            <a:r>
              <a:rPr lang="fi-FI" sz="2400" dirty="0" err="1"/>
              <a:t>your</a:t>
            </a:r>
            <a:r>
              <a:rPr lang="fi-FI" sz="2400" dirty="0"/>
              <a:t> </a:t>
            </a:r>
            <a:r>
              <a:rPr lang="fi-FI" sz="2400" dirty="0" err="1"/>
              <a:t>own</a:t>
            </a:r>
            <a:r>
              <a:rPr lang="fi-FI" sz="2400" dirty="0"/>
              <a:t> </a:t>
            </a:r>
            <a:r>
              <a:rPr lang="fi-FI" sz="2400" dirty="0" err="1"/>
              <a:t>family</a:t>
            </a:r>
            <a:r>
              <a:rPr lang="fi-FI" sz="2400" dirty="0"/>
              <a:t> </a:t>
            </a:r>
            <a:r>
              <a:rPr lang="fi-FI" sz="2400" dirty="0" err="1"/>
              <a:t>or</a:t>
            </a:r>
            <a:r>
              <a:rPr lang="fi-FI" sz="2400" dirty="0"/>
              <a:t> </a:t>
            </a:r>
            <a:r>
              <a:rPr lang="fi-FI" sz="2400" dirty="0" err="1"/>
              <a:t>peers</a:t>
            </a:r>
            <a:endParaRPr lang="fi-FI" sz="2400" dirty="0"/>
          </a:p>
          <a:p>
            <a:pPr marL="342900" indent="-342900">
              <a:buFont typeface="Arial" panose="020B0604020202020204" pitchFamily="34" charset="0"/>
              <a:buChar char="•"/>
            </a:pPr>
            <a:r>
              <a:rPr lang="fi-FI" sz="2400" dirty="0" err="1"/>
              <a:t>Find</a:t>
            </a:r>
            <a:r>
              <a:rPr lang="fi-FI" sz="2400" dirty="0"/>
              <a:t> </a:t>
            </a:r>
            <a:r>
              <a:rPr lang="fi-FI" sz="2400" dirty="0" err="1"/>
              <a:t>other</a:t>
            </a:r>
            <a:r>
              <a:rPr lang="fi-FI" sz="2400" dirty="0"/>
              <a:t> </a:t>
            </a:r>
            <a:r>
              <a:rPr lang="fi-FI" sz="2400" dirty="0" err="1"/>
              <a:t>like-minded</a:t>
            </a:r>
            <a:r>
              <a:rPr lang="fi-FI" sz="2400" dirty="0"/>
              <a:t> </a:t>
            </a:r>
            <a:r>
              <a:rPr lang="fi-FI" sz="2400" dirty="0" err="1"/>
              <a:t>people</a:t>
            </a:r>
            <a:r>
              <a:rPr lang="fi-FI" sz="2400" dirty="0"/>
              <a:t> </a:t>
            </a:r>
            <a:r>
              <a:rPr lang="fi-FI" sz="2400" dirty="0" err="1"/>
              <a:t>willing</a:t>
            </a:r>
            <a:r>
              <a:rPr lang="fi-FI" sz="2400" dirty="0"/>
              <a:t> to </a:t>
            </a:r>
            <a:r>
              <a:rPr lang="fi-FI" sz="2400" dirty="0" err="1"/>
              <a:t>work</a:t>
            </a:r>
            <a:r>
              <a:rPr lang="fi-FI" sz="2400" dirty="0"/>
              <a:t> </a:t>
            </a:r>
            <a:r>
              <a:rPr lang="fi-FI" sz="2400" dirty="0" err="1"/>
              <a:t>together</a:t>
            </a:r>
            <a:endParaRPr lang="fi-FI" sz="2400" dirty="0"/>
          </a:p>
          <a:p>
            <a:pPr marL="342900" indent="-342900">
              <a:buFont typeface="Arial" panose="020B0604020202020204" pitchFamily="34" charset="0"/>
              <a:buChar char="•"/>
            </a:pPr>
            <a:r>
              <a:rPr lang="fi-FI" sz="2400" dirty="0" err="1"/>
              <a:t>Many</a:t>
            </a:r>
            <a:r>
              <a:rPr lang="fi-FI" sz="2400" dirty="0"/>
              <a:t> </a:t>
            </a:r>
            <a:r>
              <a:rPr lang="fi-FI" sz="2400" dirty="0" err="1"/>
              <a:t>environmental</a:t>
            </a:r>
            <a:r>
              <a:rPr lang="fi-FI" sz="2400" dirty="0"/>
              <a:t> </a:t>
            </a:r>
            <a:r>
              <a:rPr lang="fi-FI" sz="2400" dirty="0" err="1"/>
              <a:t>or</a:t>
            </a:r>
            <a:r>
              <a:rPr lang="fi-FI" sz="2400" dirty="0"/>
              <a:t> </a:t>
            </a:r>
            <a:r>
              <a:rPr lang="fi-FI" sz="2400" dirty="0" err="1"/>
              <a:t>human</a:t>
            </a:r>
            <a:r>
              <a:rPr lang="fi-FI" sz="2400" dirty="0"/>
              <a:t> </a:t>
            </a:r>
            <a:r>
              <a:rPr lang="fi-FI" sz="2400" dirty="0" err="1"/>
              <a:t>rights</a:t>
            </a:r>
            <a:r>
              <a:rPr lang="fi-FI" sz="2400" dirty="0"/>
              <a:t> </a:t>
            </a:r>
            <a:r>
              <a:rPr lang="fi-FI" sz="2400" dirty="0" err="1"/>
              <a:t>NGOs</a:t>
            </a:r>
            <a:r>
              <a:rPr lang="fi-FI" sz="2400" dirty="0"/>
              <a:t> and </a:t>
            </a:r>
            <a:r>
              <a:rPr lang="fi-FI" sz="2400" dirty="0" err="1"/>
              <a:t>activists</a:t>
            </a:r>
            <a:r>
              <a:rPr lang="fi-FI" sz="2400" dirty="0"/>
              <a:t> </a:t>
            </a:r>
            <a:r>
              <a:rPr lang="fi-FI" sz="2400" dirty="0" err="1"/>
              <a:t>exist</a:t>
            </a:r>
            <a:r>
              <a:rPr lang="fi-FI" sz="2400" dirty="0"/>
              <a:t> </a:t>
            </a:r>
            <a:r>
              <a:rPr lang="fi-FI" sz="2400" dirty="0" err="1"/>
              <a:t>already</a:t>
            </a:r>
            <a:r>
              <a:rPr lang="fi-FI" sz="2400" dirty="0"/>
              <a:t>!</a:t>
            </a:r>
          </a:p>
          <a:p>
            <a:pPr lvl="2"/>
            <a:r>
              <a:rPr lang="fi-FI" sz="2400" dirty="0"/>
              <a:t>	-&gt; </a:t>
            </a:r>
            <a:r>
              <a:rPr lang="fi-FI" sz="2400" dirty="0" err="1"/>
              <a:t>Follow</a:t>
            </a:r>
            <a:r>
              <a:rPr lang="fi-FI" sz="2400" dirty="0"/>
              <a:t> </a:t>
            </a:r>
            <a:r>
              <a:rPr lang="fi-FI" sz="2400" dirty="0" err="1"/>
              <a:t>them</a:t>
            </a:r>
            <a:r>
              <a:rPr lang="fi-FI" sz="2400" dirty="0"/>
              <a:t> on </a:t>
            </a:r>
            <a:r>
              <a:rPr lang="fi-FI" sz="2400" dirty="0" err="1"/>
              <a:t>social</a:t>
            </a:r>
            <a:r>
              <a:rPr lang="fi-FI" sz="2400" dirty="0"/>
              <a:t> media</a:t>
            </a:r>
          </a:p>
          <a:p>
            <a:pPr lvl="2"/>
            <a:r>
              <a:rPr lang="fi-FI" sz="2400" dirty="0"/>
              <a:t>	-&gt; </a:t>
            </a:r>
            <a:r>
              <a:rPr lang="fi-FI" sz="2400" dirty="0" err="1"/>
              <a:t>Donate</a:t>
            </a:r>
            <a:r>
              <a:rPr lang="fi-FI" sz="2400" dirty="0"/>
              <a:t> </a:t>
            </a:r>
            <a:r>
              <a:rPr lang="fi-FI" sz="2400" dirty="0" err="1"/>
              <a:t>or</a:t>
            </a:r>
            <a:r>
              <a:rPr lang="fi-FI" sz="2400" dirty="0"/>
              <a:t> </a:t>
            </a:r>
            <a:r>
              <a:rPr lang="fi-FI" sz="2400" dirty="0" err="1"/>
              <a:t>volunteer</a:t>
            </a:r>
            <a:r>
              <a:rPr lang="fi-FI" sz="2400" dirty="0"/>
              <a:t> </a:t>
            </a:r>
            <a:r>
              <a:rPr lang="fi-FI" sz="2400" dirty="0" err="1"/>
              <a:t>your</a:t>
            </a:r>
            <a:r>
              <a:rPr lang="fi-FI" sz="2400" dirty="0"/>
              <a:t> </a:t>
            </a:r>
            <a:r>
              <a:rPr lang="fi-FI" sz="2400" dirty="0" err="1"/>
              <a:t>time</a:t>
            </a:r>
            <a:endParaRPr lang="fi-FI" sz="2400" dirty="0"/>
          </a:p>
          <a:p>
            <a:pPr lvl="2"/>
            <a:endParaRPr lang="fi-FI" sz="2400" dirty="0"/>
          </a:p>
          <a:p>
            <a:pPr lvl="2"/>
            <a:r>
              <a:rPr lang="fi-FI" sz="2400" b="1" dirty="0" err="1"/>
              <a:t>Speak</a:t>
            </a:r>
            <a:r>
              <a:rPr lang="fi-FI" sz="2400" b="1" dirty="0"/>
              <a:t> </a:t>
            </a:r>
            <a:r>
              <a:rPr lang="fi-FI" sz="2400" b="1" dirty="0" err="1"/>
              <a:t>up</a:t>
            </a:r>
            <a:r>
              <a:rPr lang="fi-FI" sz="2400" b="1" dirty="0"/>
              <a:t>!</a:t>
            </a:r>
          </a:p>
          <a:p>
            <a:pPr marL="342900" lvl="2" indent="-342900">
              <a:buFont typeface="Arial" panose="020B0604020202020204" pitchFamily="34" charset="0"/>
              <a:buChar char="•"/>
            </a:pPr>
            <a:r>
              <a:rPr lang="fi-FI" sz="2400" dirty="0" err="1"/>
              <a:t>Participate</a:t>
            </a:r>
            <a:r>
              <a:rPr lang="fi-FI" sz="2400" dirty="0"/>
              <a:t> in </a:t>
            </a:r>
            <a:r>
              <a:rPr lang="fi-FI" sz="2400" dirty="0" err="1"/>
              <a:t>demonstrations</a:t>
            </a:r>
            <a:r>
              <a:rPr lang="fi-FI" sz="2400" dirty="0"/>
              <a:t> </a:t>
            </a:r>
            <a:r>
              <a:rPr lang="fi-FI" sz="2400" dirty="0" err="1"/>
              <a:t>or</a:t>
            </a:r>
            <a:r>
              <a:rPr lang="fi-FI" sz="2400" dirty="0"/>
              <a:t> </a:t>
            </a:r>
            <a:r>
              <a:rPr lang="fi-FI" sz="2400" dirty="0" err="1"/>
              <a:t>share</a:t>
            </a:r>
            <a:r>
              <a:rPr lang="fi-FI" sz="2400" dirty="0"/>
              <a:t> </a:t>
            </a:r>
            <a:r>
              <a:rPr lang="fi-FI" sz="2400" dirty="0" err="1"/>
              <a:t>your</a:t>
            </a:r>
            <a:r>
              <a:rPr lang="fi-FI" sz="2400" dirty="0"/>
              <a:t> </a:t>
            </a:r>
            <a:r>
              <a:rPr lang="fi-FI" sz="2400" dirty="0" err="1"/>
              <a:t>thoughts</a:t>
            </a:r>
            <a:r>
              <a:rPr lang="fi-FI" sz="2400" dirty="0"/>
              <a:t> to </a:t>
            </a:r>
            <a:r>
              <a:rPr lang="fi-FI" sz="2400" dirty="0" err="1"/>
              <a:t>decisionmakers</a:t>
            </a:r>
            <a:r>
              <a:rPr lang="fi-FI" sz="2400" dirty="0"/>
              <a:t> in </a:t>
            </a:r>
            <a:r>
              <a:rPr lang="fi-FI" sz="2400" dirty="0" err="1"/>
              <a:t>other</a:t>
            </a:r>
            <a:r>
              <a:rPr lang="fi-FI" sz="2400" dirty="0"/>
              <a:t> </a:t>
            </a:r>
            <a:r>
              <a:rPr lang="fi-FI" sz="2400" dirty="0" err="1"/>
              <a:t>ways</a:t>
            </a:r>
            <a:r>
              <a:rPr lang="fi-FI" sz="2400" dirty="0"/>
              <a:t>, </a:t>
            </a:r>
            <a:r>
              <a:rPr lang="fi-FI" sz="2400" dirty="0" err="1"/>
              <a:t>e.g</a:t>
            </a:r>
            <a:r>
              <a:rPr lang="fi-FI" sz="2400" dirty="0"/>
              <a:t>. </a:t>
            </a:r>
            <a:r>
              <a:rPr lang="fi-FI" sz="2400" dirty="0" err="1"/>
              <a:t>sending</a:t>
            </a:r>
            <a:r>
              <a:rPr lang="fi-FI" sz="2400" dirty="0"/>
              <a:t> an </a:t>
            </a:r>
            <a:r>
              <a:rPr lang="fi-FI" sz="2400" dirty="0" err="1"/>
              <a:t>email</a:t>
            </a:r>
            <a:r>
              <a:rPr lang="fi-FI" sz="2400" dirty="0"/>
              <a:t> </a:t>
            </a:r>
            <a:r>
              <a:rPr lang="fi-FI" sz="2400" dirty="0" err="1"/>
              <a:t>or</a:t>
            </a:r>
            <a:r>
              <a:rPr lang="fi-FI" sz="2400" dirty="0"/>
              <a:t> </a:t>
            </a:r>
            <a:r>
              <a:rPr lang="fi-FI" sz="2400" dirty="0" err="1"/>
              <a:t>meeting</a:t>
            </a:r>
            <a:r>
              <a:rPr lang="fi-FI" sz="2400" dirty="0"/>
              <a:t> </a:t>
            </a:r>
            <a:r>
              <a:rPr lang="fi-FI" sz="2400" dirty="0" err="1"/>
              <a:t>them</a:t>
            </a:r>
            <a:r>
              <a:rPr lang="fi-FI" sz="2400" dirty="0"/>
              <a:t> in </a:t>
            </a:r>
            <a:r>
              <a:rPr lang="fi-FI" sz="2400" dirty="0" err="1"/>
              <a:t>election</a:t>
            </a:r>
            <a:r>
              <a:rPr lang="fi-FI" sz="2400" dirty="0"/>
              <a:t> </a:t>
            </a:r>
            <a:r>
              <a:rPr lang="fi-FI" sz="2400" dirty="0" err="1"/>
              <a:t>events</a:t>
            </a:r>
            <a:r>
              <a:rPr lang="fi-FI" sz="2400" dirty="0"/>
              <a:t> to </a:t>
            </a:r>
            <a:r>
              <a:rPr lang="fi-FI" sz="2400" dirty="0" err="1"/>
              <a:t>ask</a:t>
            </a:r>
            <a:r>
              <a:rPr lang="fi-FI" sz="2400" dirty="0"/>
              <a:t> </a:t>
            </a:r>
            <a:r>
              <a:rPr lang="fi-FI" sz="2400" dirty="0" err="1"/>
              <a:t>questions</a:t>
            </a:r>
            <a:endParaRPr lang="fi-FI" sz="2400" dirty="0"/>
          </a:p>
          <a:p>
            <a:pPr marL="342900" lvl="2" indent="-342900">
              <a:buFont typeface="Arial" panose="020B0604020202020204" pitchFamily="34" charset="0"/>
              <a:buChar char="•"/>
            </a:pPr>
            <a:r>
              <a:rPr lang="fi-FI" sz="2400" dirty="0" err="1"/>
              <a:t>Gather</a:t>
            </a:r>
            <a:r>
              <a:rPr lang="fi-FI" sz="2400" dirty="0"/>
              <a:t> </a:t>
            </a:r>
            <a:r>
              <a:rPr lang="fi-FI" sz="2400" dirty="0" err="1"/>
              <a:t>names</a:t>
            </a:r>
            <a:r>
              <a:rPr lang="fi-FI" sz="2400" dirty="0"/>
              <a:t> for </a:t>
            </a:r>
            <a:r>
              <a:rPr lang="fi-FI" sz="2400" dirty="0" err="1"/>
              <a:t>citizen</a:t>
            </a:r>
            <a:r>
              <a:rPr lang="fi-FI" sz="2400" dirty="0"/>
              <a:t> </a:t>
            </a:r>
            <a:r>
              <a:rPr lang="fi-FI" sz="2400" dirty="0" err="1"/>
              <a:t>initiatives</a:t>
            </a:r>
            <a:r>
              <a:rPr lang="fi-FI" sz="2400" dirty="0"/>
              <a:t> </a:t>
            </a:r>
          </a:p>
          <a:p>
            <a:pPr marL="342900" lvl="2" indent="-342900">
              <a:buFont typeface="Arial" panose="020B0604020202020204" pitchFamily="34" charset="0"/>
              <a:buChar char="•"/>
            </a:pPr>
            <a:r>
              <a:rPr lang="fi-FI" sz="2400" dirty="0" err="1"/>
              <a:t>Appeal</a:t>
            </a:r>
            <a:r>
              <a:rPr lang="fi-FI" sz="2400" dirty="0"/>
              <a:t> to </a:t>
            </a:r>
            <a:r>
              <a:rPr lang="fi-FI" sz="2400" dirty="0" err="1"/>
              <a:t>decisionmakers</a:t>
            </a:r>
            <a:r>
              <a:rPr lang="fi-FI" sz="2400" dirty="0"/>
              <a:t> in </a:t>
            </a:r>
            <a:r>
              <a:rPr lang="fi-FI" sz="2400" dirty="0" err="1"/>
              <a:t>your</a:t>
            </a:r>
            <a:r>
              <a:rPr lang="fi-FI" sz="2400" dirty="0"/>
              <a:t> </a:t>
            </a:r>
            <a:r>
              <a:rPr lang="fi-FI" sz="2400" dirty="0" err="1"/>
              <a:t>school</a:t>
            </a:r>
            <a:r>
              <a:rPr lang="fi-FI" sz="2400" dirty="0"/>
              <a:t>, </a:t>
            </a:r>
            <a:r>
              <a:rPr lang="fi-FI" sz="2400" dirty="0" err="1"/>
              <a:t>your</a:t>
            </a:r>
            <a:r>
              <a:rPr lang="fi-FI" sz="2400" dirty="0"/>
              <a:t> </a:t>
            </a:r>
            <a:r>
              <a:rPr lang="fi-FI" sz="2400" dirty="0" err="1"/>
              <a:t>neighbourhood</a:t>
            </a:r>
            <a:r>
              <a:rPr lang="fi-FI" sz="2400" dirty="0"/>
              <a:t> </a:t>
            </a:r>
            <a:r>
              <a:rPr lang="fi-FI" sz="2400" dirty="0" err="1"/>
              <a:t>or</a:t>
            </a:r>
            <a:r>
              <a:rPr lang="fi-FI" sz="2400" dirty="0"/>
              <a:t> </a:t>
            </a:r>
            <a:r>
              <a:rPr lang="fi-FI" sz="2400" dirty="0" err="1"/>
              <a:t>other</a:t>
            </a:r>
            <a:r>
              <a:rPr lang="fi-FI" sz="2400" dirty="0"/>
              <a:t> </a:t>
            </a:r>
            <a:r>
              <a:rPr lang="fi-FI" sz="2400" dirty="0" err="1"/>
              <a:t>social</a:t>
            </a:r>
            <a:r>
              <a:rPr lang="fi-FI" sz="2400" dirty="0"/>
              <a:t> </a:t>
            </a:r>
            <a:r>
              <a:rPr lang="fi-FI" sz="2400" dirty="0" err="1"/>
              <a:t>community</a:t>
            </a:r>
            <a:r>
              <a:rPr lang="fi-FI" sz="2400" dirty="0"/>
              <a:t> (</a:t>
            </a:r>
            <a:r>
              <a:rPr lang="fi-FI" sz="2400" dirty="0" err="1"/>
              <a:t>e.g</a:t>
            </a:r>
            <a:r>
              <a:rPr lang="fi-FI" sz="2400" dirty="0"/>
              <a:t>. hobby, </a:t>
            </a:r>
            <a:r>
              <a:rPr lang="fi-FI" sz="2400" dirty="0" err="1"/>
              <a:t>workplace</a:t>
            </a:r>
            <a:r>
              <a:rPr lang="fi-FI" sz="2400" dirty="0"/>
              <a:t>)</a:t>
            </a:r>
          </a:p>
          <a:p>
            <a:pPr marL="342900" lvl="2" indent="-342900">
              <a:buFont typeface="Arial" panose="020B0604020202020204" pitchFamily="34" charset="0"/>
              <a:buChar char="•"/>
            </a:pPr>
            <a:r>
              <a:rPr lang="fi-FI" sz="2400" dirty="0"/>
              <a:t>Make </a:t>
            </a:r>
            <a:r>
              <a:rPr lang="fi-FI" sz="2400" dirty="0" err="1"/>
              <a:t>your</a:t>
            </a:r>
            <a:r>
              <a:rPr lang="fi-FI" sz="2400" dirty="0"/>
              <a:t> </a:t>
            </a:r>
            <a:r>
              <a:rPr lang="fi-FI" sz="2400" dirty="0" err="1"/>
              <a:t>views</a:t>
            </a:r>
            <a:r>
              <a:rPr lang="fi-FI" sz="2400" dirty="0"/>
              <a:t> </a:t>
            </a:r>
            <a:r>
              <a:rPr lang="fi-FI" sz="2400" dirty="0" err="1"/>
              <a:t>known</a:t>
            </a:r>
            <a:r>
              <a:rPr lang="fi-FI" sz="2400" dirty="0"/>
              <a:t> </a:t>
            </a:r>
            <a:r>
              <a:rPr lang="fi-FI" sz="2400" dirty="0" err="1"/>
              <a:t>through</a:t>
            </a:r>
            <a:r>
              <a:rPr lang="fi-FI" sz="2400" dirty="0"/>
              <a:t> ”</a:t>
            </a:r>
            <a:r>
              <a:rPr lang="fi-FI" sz="2400" dirty="0" err="1"/>
              <a:t>artivism</a:t>
            </a:r>
            <a:r>
              <a:rPr lang="fi-FI" sz="2400" dirty="0"/>
              <a:t>”: </a:t>
            </a:r>
            <a:r>
              <a:rPr lang="fi-FI" sz="2400" dirty="0" err="1"/>
              <a:t>write</a:t>
            </a:r>
            <a:r>
              <a:rPr lang="fi-FI" sz="2400" dirty="0"/>
              <a:t> a </a:t>
            </a:r>
            <a:r>
              <a:rPr lang="fi-FI" sz="2400" dirty="0" err="1"/>
              <a:t>song</a:t>
            </a:r>
            <a:r>
              <a:rPr lang="fi-FI" sz="2400" dirty="0"/>
              <a:t>, </a:t>
            </a:r>
            <a:r>
              <a:rPr lang="fi-FI" sz="2400" dirty="0" err="1"/>
              <a:t>make</a:t>
            </a:r>
            <a:r>
              <a:rPr lang="fi-FI" sz="2400" dirty="0"/>
              <a:t> a </a:t>
            </a:r>
            <a:r>
              <a:rPr lang="fi-FI" sz="2400" dirty="0" err="1"/>
              <a:t>painting</a:t>
            </a:r>
            <a:r>
              <a:rPr lang="fi-FI" sz="2400" dirty="0"/>
              <a:t>…</a:t>
            </a:r>
          </a:p>
          <a:p>
            <a:pPr lvl="2"/>
            <a:endParaRPr lang="fi-FI" sz="2400" dirty="0"/>
          </a:p>
        </p:txBody>
      </p:sp>
      <p:sp>
        <p:nvSpPr>
          <p:cNvPr id="10" name="Google Shape;102;p3">
            <a:extLst>
              <a:ext uri="{FF2B5EF4-FFF2-40B4-BE49-F238E27FC236}">
                <a16:creationId xmlns:a16="http://schemas.microsoft.com/office/drawing/2014/main" id="{670CD7EA-2CE8-4D32-9BA7-2370A10F53DE}"/>
              </a:ext>
            </a:extLst>
          </p:cNvPr>
          <p:cNvSpPr txBox="1">
            <a:spLocks/>
          </p:cNvSpPr>
          <p:nvPr/>
        </p:nvSpPr>
        <p:spPr>
          <a:xfrm>
            <a:off x="4954137" y="414453"/>
            <a:ext cx="6547300" cy="1504999"/>
          </a:xfrm>
          <a:prstGeom prst="rect">
            <a:avLst/>
          </a:prstGeom>
          <a:noFill/>
          <a:ln>
            <a:noFill/>
          </a:ln>
        </p:spPr>
        <p:txBody>
          <a:bodyPr spcFirstLastPara="1" wrap="square" lIns="91425" tIns="45700" rIns="91425" bIns="45700" anchor="ctr" anchorCtr="0">
            <a:normAutofit fontScale="7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4400" dirty="0"/>
              <a:t>FIND YOUR OWN WAY TO ACT AS A GLOBAL CITIZEN</a:t>
            </a:r>
            <a:br>
              <a:rPr lang="en-US" sz="4400" dirty="0"/>
            </a:br>
            <a:br>
              <a:rPr lang="en-US" sz="4400" dirty="0"/>
            </a:br>
            <a:endParaRPr lang="en-US" sz="4400" dirty="0"/>
          </a:p>
        </p:txBody>
      </p:sp>
    </p:spTree>
    <p:extLst>
      <p:ext uri="{BB962C8B-B14F-4D97-AF65-F5344CB8AC3E}">
        <p14:creationId xmlns:p14="http://schemas.microsoft.com/office/powerpoint/2010/main" val="192873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Your expectations?</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r>
              <a:rPr lang="fi-FI" sz="3200" dirty="0" err="1"/>
              <a:t>Take</a:t>
            </a:r>
            <a:r>
              <a:rPr lang="fi-FI" sz="3200" dirty="0"/>
              <a:t> 3 </a:t>
            </a:r>
            <a:r>
              <a:rPr lang="fi-FI" sz="3200" dirty="0" err="1"/>
              <a:t>minutes</a:t>
            </a:r>
            <a:r>
              <a:rPr lang="fi-FI" sz="3200" dirty="0"/>
              <a:t> to </a:t>
            </a:r>
            <a:r>
              <a:rPr lang="fi-FI" sz="3200" dirty="0" err="1"/>
              <a:t>write</a:t>
            </a:r>
            <a:r>
              <a:rPr lang="fi-FI" sz="3200" dirty="0"/>
              <a:t> </a:t>
            </a:r>
            <a:r>
              <a:rPr lang="fi-FI" sz="3200" dirty="0" err="1"/>
              <a:t>down</a:t>
            </a:r>
            <a:r>
              <a:rPr lang="fi-FI" sz="3200" dirty="0"/>
              <a:t> </a:t>
            </a:r>
            <a:r>
              <a:rPr lang="fi-FI" sz="3200" dirty="0" err="1"/>
              <a:t>what</a:t>
            </a:r>
            <a:r>
              <a:rPr lang="fi-FI" sz="3200" dirty="0"/>
              <a:t> </a:t>
            </a:r>
            <a:r>
              <a:rPr lang="fi-FI" sz="3200" dirty="0" err="1"/>
              <a:t>kind</a:t>
            </a:r>
            <a:r>
              <a:rPr lang="fi-FI" sz="3200" dirty="0"/>
              <a:t> of </a:t>
            </a:r>
            <a:r>
              <a:rPr lang="fi-FI" sz="3200" dirty="0" err="1"/>
              <a:t>expectations</a:t>
            </a:r>
            <a:r>
              <a:rPr lang="fi-FI" sz="3200" dirty="0"/>
              <a:t> </a:t>
            </a:r>
            <a:r>
              <a:rPr lang="fi-FI" sz="3200" dirty="0" err="1"/>
              <a:t>you</a:t>
            </a:r>
            <a:r>
              <a:rPr lang="fi-FI" sz="3200" dirty="0"/>
              <a:t> </a:t>
            </a:r>
            <a:r>
              <a:rPr lang="fi-FI" sz="3200" dirty="0" err="1"/>
              <a:t>have</a:t>
            </a:r>
            <a:r>
              <a:rPr lang="fi-FI" sz="3200" dirty="0"/>
              <a:t> for </a:t>
            </a:r>
            <a:r>
              <a:rPr lang="fi-FI" sz="3200" dirty="0" err="1"/>
              <a:t>the</a:t>
            </a:r>
            <a:r>
              <a:rPr lang="fi-FI" sz="3200" dirty="0"/>
              <a:t> </a:t>
            </a:r>
            <a:r>
              <a:rPr lang="fi-FI" sz="3200" dirty="0" err="1"/>
              <a:t>next</a:t>
            </a:r>
            <a:r>
              <a:rPr lang="fi-FI" sz="3200" dirty="0"/>
              <a:t> </a:t>
            </a:r>
            <a:r>
              <a:rPr lang="fi-FI" sz="3200" dirty="0" err="1"/>
              <a:t>three</a:t>
            </a:r>
            <a:r>
              <a:rPr lang="fi-FI" sz="3200" dirty="0"/>
              <a:t> </a:t>
            </a:r>
            <a:r>
              <a:rPr lang="fi-FI" sz="3200" dirty="0" err="1"/>
              <a:t>days</a:t>
            </a:r>
            <a:r>
              <a:rPr lang="fi-FI" sz="3200" dirty="0"/>
              <a:t>.</a:t>
            </a:r>
          </a:p>
          <a:p>
            <a:pPr marL="0" lvl="0" indent="0" algn="l" rtl="0">
              <a:lnSpc>
                <a:spcPct val="90000"/>
              </a:lnSpc>
              <a:spcBef>
                <a:spcPts val="0"/>
              </a:spcBef>
              <a:spcAft>
                <a:spcPts val="0"/>
              </a:spcAft>
              <a:buClr>
                <a:srgbClr val="C00000"/>
              </a:buClr>
              <a:buSzPts val="2800"/>
              <a:buNone/>
            </a:pPr>
            <a:endParaRPr lang="fi-FI" sz="3200" dirty="0"/>
          </a:p>
          <a:p>
            <a:pPr lvl="0" indent="-457200" algn="l" rtl="0">
              <a:lnSpc>
                <a:spcPct val="90000"/>
              </a:lnSpc>
              <a:spcBef>
                <a:spcPts val="0"/>
              </a:spcBef>
              <a:spcAft>
                <a:spcPts val="0"/>
              </a:spcAft>
              <a:buClr>
                <a:srgbClr val="C00000"/>
              </a:buClr>
              <a:buSzPts val="2800"/>
              <a:buFontTx/>
              <a:buChar char="-"/>
            </a:pPr>
            <a:r>
              <a:rPr lang="fi-FI" sz="3200" dirty="0" err="1"/>
              <a:t>Head</a:t>
            </a:r>
            <a:r>
              <a:rPr lang="fi-FI" sz="3200" dirty="0"/>
              <a:t> (</a:t>
            </a:r>
            <a:r>
              <a:rPr lang="fi-FI" sz="3200" dirty="0" err="1"/>
              <a:t>content</a:t>
            </a:r>
            <a:r>
              <a:rPr lang="fi-FI" sz="3200" dirty="0"/>
              <a:t>, </a:t>
            </a:r>
            <a:r>
              <a:rPr lang="fi-FI" sz="3200" dirty="0" err="1"/>
              <a:t>knowledge</a:t>
            </a:r>
            <a:r>
              <a:rPr lang="fi-FI" sz="3200" dirty="0"/>
              <a:t>)</a:t>
            </a:r>
          </a:p>
          <a:p>
            <a:pPr lvl="0" indent="-457200" algn="l" rtl="0">
              <a:lnSpc>
                <a:spcPct val="90000"/>
              </a:lnSpc>
              <a:spcBef>
                <a:spcPts val="0"/>
              </a:spcBef>
              <a:spcAft>
                <a:spcPts val="0"/>
              </a:spcAft>
              <a:buClr>
                <a:srgbClr val="C00000"/>
              </a:buClr>
              <a:buSzPts val="2800"/>
              <a:buFontTx/>
              <a:buChar char="-"/>
            </a:pPr>
            <a:r>
              <a:rPr lang="fi-FI" sz="3200" dirty="0" err="1"/>
              <a:t>Heart</a:t>
            </a:r>
            <a:r>
              <a:rPr lang="fi-FI" sz="3200" dirty="0"/>
              <a:t> (</a:t>
            </a:r>
            <a:r>
              <a:rPr lang="fi-FI" sz="3200" dirty="0" err="1"/>
              <a:t>emotions</a:t>
            </a:r>
            <a:r>
              <a:rPr lang="fi-FI" sz="3200" dirty="0"/>
              <a:t>, </a:t>
            </a:r>
            <a:r>
              <a:rPr lang="fi-FI" sz="3200" dirty="0" err="1"/>
              <a:t>values</a:t>
            </a:r>
            <a:r>
              <a:rPr lang="fi-FI" sz="3200" dirty="0"/>
              <a:t>)</a:t>
            </a:r>
          </a:p>
          <a:p>
            <a:pPr lvl="0" indent="-457200" algn="l" rtl="0">
              <a:lnSpc>
                <a:spcPct val="90000"/>
              </a:lnSpc>
              <a:spcBef>
                <a:spcPts val="0"/>
              </a:spcBef>
              <a:spcAft>
                <a:spcPts val="0"/>
              </a:spcAft>
              <a:buClr>
                <a:srgbClr val="C00000"/>
              </a:buClr>
              <a:buSzPts val="2800"/>
              <a:buFontTx/>
              <a:buChar char="-"/>
            </a:pPr>
            <a:r>
              <a:rPr lang="fi-FI" sz="3200" dirty="0" err="1"/>
              <a:t>Hands</a:t>
            </a:r>
            <a:r>
              <a:rPr lang="fi-FI" sz="3200" dirty="0"/>
              <a:t> (</a:t>
            </a:r>
            <a:r>
              <a:rPr lang="fi-FI" sz="3200" dirty="0" err="1"/>
              <a:t>how</a:t>
            </a:r>
            <a:r>
              <a:rPr lang="fi-FI" sz="3200" dirty="0"/>
              <a:t> </a:t>
            </a:r>
            <a:r>
              <a:rPr lang="fi-FI" sz="3200" dirty="0" err="1"/>
              <a:t>we</a:t>
            </a:r>
            <a:r>
              <a:rPr lang="fi-FI" sz="3200" dirty="0"/>
              <a:t> </a:t>
            </a:r>
            <a:r>
              <a:rPr lang="fi-FI" sz="3200" dirty="0" err="1"/>
              <a:t>work</a:t>
            </a:r>
            <a:r>
              <a:rPr lang="fi-FI" sz="3200" dirty="0"/>
              <a:t> as a </a:t>
            </a:r>
            <a:r>
              <a:rPr lang="fi-FI" sz="3200" dirty="0" err="1"/>
              <a:t>group</a:t>
            </a:r>
            <a:r>
              <a:rPr lang="fi-FI" sz="3200" dirty="0"/>
              <a:t>)?</a:t>
            </a:r>
          </a:p>
          <a:p>
            <a:pPr marL="0" lvl="0" indent="0" algn="l" rtl="0">
              <a:lnSpc>
                <a:spcPct val="90000"/>
              </a:lnSpc>
              <a:spcBef>
                <a:spcPts val="0"/>
              </a:spcBef>
              <a:spcAft>
                <a:spcPts val="0"/>
              </a:spcAft>
              <a:buClr>
                <a:srgbClr val="C00000"/>
              </a:buClr>
              <a:buSzPts val="2800"/>
            </a:pPr>
            <a:endParaRPr lang="fi-FI" sz="3200" dirty="0"/>
          </a:p>
          <a:p>
            <a:pPr marL="0" lvl="0" indent="0" algn="l" rtl="0">
              <a:lnSpc>
                <a:spcPct val="90000"/>
              </a:lnSpc>
              <a:spcBef>
                <a:spcPts val="0"/>
              </a:spcBef>
              <a:spcAft>
                <a:spcPts val="0"/>
              </a:spcAft>
              <a:buClr>
                <a:srgbClr val="C00000"/>
              </a:buClr>
              <a:buSzPts val="2800"/>
            </a:pPr>
            <a:r>
              <a:rPr lang="fi-FI" sz="3200" dirty="0" err="1"/>
              <a:t>Then</a:t>
            </a:r>
            <a:r>
              <a:rPr lang="fi-FI" sz="3200" dirty="0"/>
              <a:t> </a:t>
            </a:r>
            <a:r>
              <a:rPr lang="fi-FI" sz="3200" dirty="0" err="1"/>
              <a:t>share</a:t>
            </a:r>
            <a:r>
              <a:rPr lang="fi-FI" sz="3200" dirty="0"/>
              <a:t> </a:t>
            </a:r>
            <a:r>
              <a:rPr lang="fi-FI" sz="3200" dirty="0" err="1"/>
              <a:t>your</a:t>
            </a:r>
            <a:r>
              <a:rPr lang="fi-FI" sz="3200" dirty="0"/>
              <a:t> </a:t>
            </a:r>
            <a:r>
              <a:rPr lang="fi-FI" sz="3200" dirty="0" err="1"/>
              <a:t>expectations</a:t>
            </a:r>
            <a:r>
              <a:rPr lang="fi-FI" sz="3200" dirty="0"/>
              <a:t> </a:t>
            </a:r>
            <a:r>
              <a:rPr lang="fi-FI" sz="3200" dirty="0" err="1"/>
              <a:t>with</a:t>
            </a:r>
            <a:r>
              <a:rPr lang="fi-FI" sz="3200" dirty="0"/>
              <a:t> </a:t>
            </a:r>
            <a:r>
              <a:rPr lang="fi-FI" sz="3200" dirty="0" err="1"/>
              <a:t>the</a:t>
            </a:r>
            <a:r>
              <a:rPr lang="fi-FI" sz="3200" dirty="0"/>
              <a:t> person </a:t>
            </a:r>
            <a:r>
              <a:rPr lang="fi-FI" sz="3200" dirty="0" err="1"/>
              <a:t>next</a:t>
            </a:r>
            <a:r>
              <a:rPr lang="fi-FI" sz="3200" dirty="0"/>
              <a:t> to </a:t>
            </a:r>
            <a:r>
              <a:rPr lang="fi-FI" sz="3200" dirty="0" err="1"/>
              <a:t>you</a:t>
            </a:r>
            <a:r>
              <a:rPr lang="fi-FI" sz="3200" dirty="0"/>
              <a:t>. </a:t>
            </a:r>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spTree>
    <p:extLst>
      <p:ext uri="{BB962C8B-B14F-4D97-AF65-F5344CB8AC3E}">
        <p14:creationId xmlns:p14="http://schemas.microsoft.com/office/powerpoint/2010/main" val="327057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85" name="Google Shape;85;p1"/>
          <p:cNvSpPr/>
          <p:nvPr/>
        </p:nvSpPr>
        <p:spPr>
          <a:xfrm>
            <a:off x="0"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a:stretch/>
        </p:blipFill>
        <p:spPr>
          <a:xfrm>
            <a:off x="2374710" y="930267"/>
            <a:ext cx="9173823" cy="4997468"/>
          </a:xfrm>
          <a:prstGeom prst="rect">
            <a:avLst/>
          </a:prstGeom>
          <a:noFill/>
          <a:ln>
            <a:noFill/>
          </a:ln>
        </p:spPr>
      </p:pic>
    </p:spTree>
    <p:extLst>
      <p:ext uri="{BB962C8B-B14F-4D97-AF65-F5344CB8AC3E}">
        <p14:creationId xmlns:p14="http://schemas.microsoft.com/office/powerpoint/2010/main" val="1504929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gd099884fee_0_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gd099884fee_0_0"/>
          <p:cNvSpPr/>
          <p:nvPr/>
        </p:nvSpPr>
        <p:spPr>
          <a:xfrm flipH="1">
            <a:off x="1" y="0"/>
            <a:ext cx="5511704" cy="6852143"/>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gd099884fee_0_0"/>
          <p:cNvSpPr txBox="1">
            <a:spLocks noGrp="1"/>
          </p:cNvSpPr>
          <p:nvPr>
            <p:ph type="title"/>
          </p:nvPr>
        </p:nvSpPr>
        <p:spPr>
          <a:xfrm>
            <a:off x="5022376" y="257435"/>
            <a:ext cx="7410734" cy="1333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b="1" dirty="0"/>
              <a:t>GLO-VET project in a nutshell</a:t>
            </a:r>
            <a:endParaRPr sz="4400" b="1" dirty="0">
              <a:solidFill>
                <a:schemeClr val="dk1"/>
              </a:solidFill>
            </a:endParaRPr>
          </a:p>
        </p:txBody>
      </p:sp>
      <p:sp>
        <p:nvSpPr>
          <p:cNvPr id="94" name="Google Shape;94;gd099884fee_0_0"/>
          <p:cNvSpPr txBox="1">
            <a:spLocks noGrp="1"/>
          </p:cNvSpPr>
          <p:nvPr>
            <p:ph type="body" idx="1"/>
          </p:nvPr>
        </p:nvSpPr>
        <p:spPr>
          <a:xfrm>
            <a:off x="445453" y="1698542"/>
            <a:ext cx="11743547" cy="480958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1"/>
              </a:buClr>
              <a:buSzPts val="2380"/>
            </a:pPr>
            <a:r>
              <a:rPr lang="fi-FI" sz="2400" b="1" dirty="0" err="1"/>
              <a:t>Duration</a:t>
            </a:r>
            <a:r>
              <a:rPr lang="fi-FI" sz="2400" b="1" dirty="0"/>
              <a:t>: </a:t>
            </a:r>
            <a:r>
              <a:rPr lang="fi-FI" sz="2400" dirty="0"/>
              <a:t>1.9.2020-31.10.2022</a:t>
            </a:r>
          </a:p>
          <a:p>
            <a:pPr marL="0" lvl="0" indent="0" algn="l" rtl="0">
              <a:lnSpc>
                <a:spcPct val="80000"/>
              </a:lnSpc>
              <a:spcBef>
                <a:spcPts val="0"/>
              </a:spcBef>
              <a:spcAft>
                <a:spcPts val="0"/>
              </a:spcAft>
              <a:buClr>
                <a:schemeClr val="dk1"/>
              </a:buClr>
              <a:buSzPts val="2380"/>
            </a:pPr>
            <a:r>
              <a:rPr lang="fi-FI" sz="2400" b="1" dirty="0"/>
              <a:t>Partners: Finland</a:t>
            </a:r>
            <a:r>
              <a:rPr lang="fi-FI" sz="2400" dirty="0"/>
              <a:t> – Luksia; </a:t>
            </a:r>
            <a:r>
              <a:rPr lang="fi-FI" sz="2400" b="1" dirty="0" err="1"/>
              <a:t>Sweden</a:t>
            </a:r>
            <a:r>
              <a:rPr lang="fi-FI" sz="2400" dirty="0"/>
              <a:t> – </a:t>
            </a:r>
            <a:r>
              <a:rPr lang="fi-FI" sz="2400" dirty="0" err="1"/>
              <a:t>Bromangymnasiet</a:t>
            </a:r>
            <a:r>
              <a:rPr lang="fi-FI" sz="2400" dirty="0"/>
              <a:t>; </a:t>
            </a:r>
            <a:r>
              <a:rPr lang="fi-FI" sz="2400" b="1" dirty="0"/>
              <a:t>Latvia</a:t>
            </a:r>
            <a:r>
              <a:rPr lang="fi-FI" sz="2400" dirty="0"/>
              <a:t> – </a:t>
            </a:r>
            <a:r>
              <a:rPr lang="fi-FI" sz="2400" dirty="0" err="1"/>
              <a:t>Ventspils</a:t>
            </a:r>
            <a:r>
              <a:rPr lang="fi-FI" sz="2400" dirty="0"/>
              <a:t> </a:t>
            </a:r>
            <a:r>
              <a:rPr lang="fi-FI" sz="2400" dirty="0" err="1"/>
              <a:t>Tehnikums</a:t>
            </a:r>
            <a:r>
              <a:rPr lang="fi-FI" sz="2400" dirty="0"/>
              <a:t>; </a:t>
            </a:r>
            <a:r>
              <a:rPr lang="fi-FI" sz="2400" b="1" dirty="0"/>
              <a:t>Spain</a:t>
            </a:r>
            <a:r>
              <a:rPr lang="fi-FI" sz="2400" dirty="0"/>
              <a:t> – </a:t>
            </a:r>
            <a:r>
              <a:rPr lang="fi-FI" sz="2400" dirty="0" err="1"/>
              <a:t>Alén</a:t>
            </a:r>
            <a:r>
              <a:rPr lang="fi-FI" sz="2400" dirty="0"/>
              <a:t> Multimedia </a:t>
            </a:r>
          </a:p>
          <a:p>
            <a:pPr marL="342900" marR="0" lvl="0" indent="-342900" algn="l" rtl="0">
              <a:lnSpc>
                <a:spcPct val="100000"/>
              </a:lnSpc>
              <a:spcBef>
                <a:spcPts val="480"/>
              </a:spcBef>
              <a:spcAft>
                <a:spcPts val="0"/>
              </a:spcAft>
              <a:buClr>
                <a:schemeClr val="dk1"/>
              </a:buClr>
              <a:buSzPts val="2400"/>
              <a:buFont typeface="Arial"/>
              <a:buNone/>
            </a:pPr>
            <a:r>
              <a:rPr lang="fi-FI" sz="2400" b="1" dirty="0" err="1"/>
              <a:t>Objectives</a:t>
            </a:r>
            <a:r>
              <a:rPr lang="fi-FI" sz="2400" b="1" dirty="0"/>
              <a:t> for:</a:t>
            </a:r>
          </a:p>
          <a:p>
            <a:pPr marL="457200" lvl="0" indent="-457200" algn="l" rtl="0">
              <a:lnSpc>
                <a:spcPct val="100000"/>
              </a:lnSpc>
              <a:spcBef>
                <a:spcPts val="480"/>
              </a:spcBef>
              <a:spcAft>
                <a:spcPts val="0"/>
              </a:spcAft>
              <a:buClr>
                <a:schemeClr val="dk1"/>
              </a:buClr>
              <a:buSzPts val="2400"/>
              <a:buAutoNum type="arabicPeriod"/>
            </a:pPr>
            <a:r>
              <a:rPr lang="en-US" sz="2400" b="1" dirty="0"/>
              <a:t>Teachers: </a:t>
            </a:r>
            <a:r>
              <a:rPr lang="en-US" sz="2400" dirty="0"/>
              <a:t>New pedagogical methods, networking, sharing of good practices</a:t>
            </a:r>
          </a:p>
          <a:p>
            <a:pPr marL="457200" lvl="0" indent="-457200" algn="l" rtl="0">
              <a:lnSpc>
                <a:spcPct val="100000"/>
              </a:lnSpc>
              <a:spcBef>
                <a:spcPts val="480"/>
              </a:spcBef>
              <a:spcAft>
                <a:spcPts val="0"/>
              </a:spcAft>
              <a:buClr>
                <a:schemeClr val="dk1"/>
              </a:buClr>
              <a:buSzPts val="2400"/>
              <a:buAutoNum type="arabicPeriod"/>
            </a:pPr>
            <a:r>
              <a:rPr lang="en-US" sz="2400" b="1" dirty="0"/>
              <a:t>Students: </a:t>
            </a:r>
            <a:r>
              <a:rPr lang="en-US" sz="2400" dirty="0"/>
              <a:t>Learning global citizenship competence </a:t>
            </a:r>
          </a:p>
          <a:p>
            <a:pPr marL="457200" lvl="0" indent="-457200" algn="l" rtl="0">
              <a:lnSpc>
                <a:spcPct val="100000"/>
              </a:lnSpc>
              <a:spcBef>
                <a:spcPts val="480"/>
              </a:spcBef>
              <a:spcAft>
                <a:spcPts val="0"/>
              </a:spcAft>
              <a:buClr>
                <a:schemeClr val="dk1"/>
              </a:buClr>
              <a:buSzPts val="2400"/>
              <a:buAutoNum type="arabicPeriod"/>
            </a:pPr>
            <a:r>
              <a:rPr lang="en-US" sz="2400" b="1" dirty="0"/>
              <a:t>Schools: </a:t>
            </a:r>
            <a:r>
              <a:rPr lang="en-US" sz="2400" dirty="0"/>
              <a:t>Adopting a whole school approach to sustainable development, developing social and environmental responsibility of educational institutions</a:t>
            </a:r>
            <a:endParaRPr lang="fi-FI" sz="2400" dirty="0"/>
          </a:p>
          <a:p>
            <a:pPr marL="0" lvl="0" indent="0" algn="l" rtl="0">
              <a:lnSpc>
                <a:spcPct val="80000"/>
              </a:lnSpc>
              <a:spcBef>
                <a:spcPts val="0"/>
              </a:spcBef>
              <a:spcAft>
                <a:spcPts val="0"/>
              </a:spcAft>
              <a:buClr>
                <a:schemeClr val="dk1"/>
              </a:buClr>
              <a:buSzPts val="2380"/>
            </a:pPr>
            <a:endParaRPr lang="fi-FI" sz="2400" b="1" dirty="0"/>
          </a:p>
          <a:p>
            <a:pPr marL="0" lvl="0" indent="0" algn="l" rtl="0">
              <a:lnSpc>
                <a:spcPct val="80000"/>
              </a:lnSpc>
              <a:spcBef>
                <a:spcPts val="0"/>
              </a:spcBef>
              <a:spcAft>
                <a:spcPts val="0"/>
              </a:spcAft>
              <a:buClr>
                <a:schemeClr val="dk1"/>
              </a:buClr>
              <a:buSzPts val="2380"/>
            </a:pPr>
            <a:r>
              <a:rPr lang="fi-FI" sz="2400" b="1" dirty="0" err="1"/>
              <a:t>Activities</a:t>
            </a:r>
            <a:r>
              <a:rPr lang="fi-FI" sz="2400" b="1" dirty="0"/>
              <a:t>:</a:t>
            </a:r>
          </a:p>
          <a:p>
            <a:pPr marL="457200" lvl="0" indent="-457200" algn="l" rtl="0">
              <a:lnSpc>
                <a:spcPct val="80000"/>
              </a:lnSpc>
              <a:spcBef>
                <a:spcPts val="0"/>
              </a:spcBef>
              <a:spcAft>
                <a:spcPts val="0"/>
              </a:spcAft>
              <a:buClr>
                <a:schemeClr val="dk1"/>
              </a:buClr>
              <a:buSzPts val="2380"/>
              <a:buFont typeface="Arial"/>
              <a:buChar char="•"/>
            </a:pPr>
            <a:r>
              <a:rPr lang="fi-FI" sz="2400" dirty="0"/>
              <a:t>Online </a:t>
            </a:r>
            <a:r>
              <a:rPr lang="fi-FI" sz="2400" dirty="0" err="1"/>
              <a:t>workshops</a:t>
            </a:r>
            <a:r>
              <a:rPr lang="fi-FI" sz="2400" dirty="0"/>
              <a:t> on </a:t>
            </a:r>
            <a:r>
              <a:rPr lang="fi-FI" sz="2400" dirty="0" err="1"/>
              <a:t>different</a:t>
            </a:r>
            <a:r>
              <a:rPr lang="fi-FI" sz="2400" dirty="0"/>
              <a:t> </a:t>
            </a:r>
            <a:r>
              <a:rPr lang="fi-FI" sz="2400" dirty="0" err="1"/>
              <a:t>aspects</a:t>
            </a:r>
            <a:r>
              <a:rPr lang="fi-FI" sz="2400" dirty="0"/>
              <a:t> of </a:t>
            </a:r>
            <a:r>
              <a:rPr lang="fi-FI" sz="2400" dirty="0" err="1"/>
              <a:t>sustainability</a:t>
            </a:r>
            <a:r>
              <a:rPr lang="fi-FI" sz="2400" dirty="0"/>
              <a:t> for </a:t>
            </a:r>
            <a:r>
              <a:rPr lang="fi-FI" sz="2400" dirty="0" err="1"/>
              <a:t>teachers</a:t>
            </a:r>
            <a:r>
              <a:rPr lang="fi-FI" sz="2400" dirty="0"/>
              <a:t> and </a:t>
            </a:r>
            <a:r>
              <a:rPr lang="fi-FI" sz="2400" dirty="0" err="1"/>
              <a:t>students</a:t>
            </a:r>
            <a:r>
              <a:rPr lang="fi-FI" sz="2400" dirty="0"/>
              <a:t>, 12/2020-3/2022</a:t>
            </a:r>
          </a:p>
          <a:p>
            <a:pPr marL="457200" lvl="0" indent="-457200" algn="l" rtl="0">
              <a:lnSpc>
                <a:spcPct val="80000"/>
              </a:lnSpc>
              <a:spcBef>
                <a:spcPts val="0"/>
              </a:spcBef>
              <a:spcAft>
                <a:spcPts val="0"/>
              </a:spcAft>
              <a:buClr>
                <a:schemeClr val="dk1"/>
              </a:buClr>
              <a:buSzPts val="2380"/>
              <a:buFont typeface="Arial"/>
              <a:buChar char="•"/>
            </a:pPr>
            <a:r>
              <a:rPr lang="fi-FI" sz="2400" dirty="0" err="1"/>
              <a:t>Now</a:t>
            </a:r>
            <a:r>
              <a:rPr lang="fi-FI" sz="2400" dirty="0"/>
              <a:t>: </a:t>
            </a:r>
            <a:r>
              <a:rPr lang="fi-FI" sz="2400" dirty="0" err="1"/>
              <a:t>first</a:t>
            </a:r>
            <a:r>
              <a:rPr lang="fi-FI" sz="2400" dirty="0"/>
              <a:t> in-person </a:t>
            </a:r>
            <a:r>
              <a:rPr lang="fi-FI" sz="2400" dirty="0" err="1"/>
              <a:t>learning</a:t>
            </a:r>
            <a:r>
              <a:rPr lang="fi-FI" sz="2400" dirty="0"/>
              <a:t>, </a:t>
            </a:r>
            <a:r>
              <a:rPr lang="fi-FI" sz="2400" dirty="0" err="1"/>
              <a:t>teaching</a:t>
            </a:r>
            <a:r>
              <a:rPr lang="fi-FI" sz="2400" dirty="0"/>
              <a:t> and </a:t>
            </a:r>
            <a:r>
              <a:rPr lang="fi-FI" sz="2400" dirty="0" err="1"/>
              <a:t>training</a:t>
            </a:r>
            <a:r>
              <a:rPr lang="fi-FI" sz="2400" dirty="0"/>
              <a:t> </a:t>
            </a:r>
            <a:r>
              <a:rPr lang="fi-FI" sz="2400" dirty="0" err="1"/>
              <a:t>activity</a:t>
            </a:r>
            <a:r>
              <a:rPr lang="fi-FI" sz="2400" dirty="0"/>
              <a:t> </a:t>
            </a:r>
            <a:r>
              <a:rPr lang="fi-FI" sz="2400" dirty="0" err="1"/>
              <a:t>week</a:t>
            </a:r>
            <a:r>
              <a:rPr lang="fi-FI" sz="2400" dirty="0"/>
              <a:t> in Finland!</a:t>
            </a:r>
          </a:p>
        </p:txBody>
      </p:sp>
      <p:pic>
        <p:nvPicPr>
          <p:cNvPr id="95" name="Google Shape;95;gd099884fee_0_0"/>
          <p:cNvPicPr preferRelativeResize="0"/>
          <p:nvPr/>
        </p:nvPicPr>
        <p:blipFill rotWithShape="1">
          <a:blip r:embed="rId3">
            <a:alphaModFix/>
          </a:blip>
          <a:srcRect/>
          <a:stretch/>
        </p:blipFill>
        <p:spPr>
          <a:xfrm>
            <a:off x="973206" y="536597"/>
            <a:ext cx="2326587" cy="775528"/>
          </a:xfrm>
          <a:prstGeom prst="rect">
            <a:avLst/>
          </a:prstGeom>
          <a:noFill/>
          <a:ln>
            <a:noFill/>
          </a:ln>
        </p:spPr>
      </p:pic>
      <p:pic>
        <p:nvPicPr>
          <p:cNvPr id="7" name="Picture 6" descr="Text, logo&#10;&#10;Description automatically generated">
            <a:extLst>
              <a:ext uri="{FF2B5EF4-FFF2-40B4-BE49-F238E27FC236}">
                <a16:creationId xmlns:a16="http://schemas.microsoft.com/office/drawing/2014/main" id="{870E9381-FA73-404E-8C1A-8DCBE867A2BF}"/>
              </a:ext>
            </a:extLst>
          </p:cNvPr>
          <p:cNvPicPr>
            <a:picLocks noChangeAspect="1"/>
          </p:cNvPicPr>
          <p:nvPr/>
        </p:nvPicPr>
        <p:blipFill>
          <a:blip r:embed="rId4"/>
          <a:stretch>
            <a:fillRect/>
          </a:stretch>
        </p:blipFill>
        <p:spPr>
          <a:xfrm>
            <a:off x="9774722" y="6199228"/>
            <a:ext cx="2414278" cy="695312"/>
          </a:xfrm>
          <a:prstGeom prst="rect">
            <a:avLst/>
          </a:prstGeom>
        </p:spPr>
      </p:pic>
    </p:spTree>
    <p:extLst>
      <p:ext uri="{BB962C8B-B14F-4D97-AF65-F5344CB8AC3E}">
        <p14:creationId xmlns:p14="http://schemas.microsoft.com/office/powerpoint/2010/main" val="123797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6"/>
          <p:cNvSpPr txBox="1">
            <a:spLocks noGrp="1"/>
          </p:cNvSpPr>
          <p:nvPr>
            <p:ph type="title"/>
          </p:nvPr>
        </p:nvSpPr>
        <p:spPr>
          <a:xfrm>
            <a:off x="802586" y="335200"/>
            <a:ext cx="10583779" cy="9871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Calibri"/>
              <a:buNone/>
            </a:pPr>
            <a:r>
              <a:rPr lang="en-US" b="1" dirty="0">
                <a:solidFill>
                  <a:srgbClr val="C00000"/>
                </a:solidFill>
              </a:rPr>
              <a:t>LET’S START WITH THE HEART!</a:t>
            </a:r>
            <a:endParaRPr dirty="0"/>
          </a:p>
        </p:txBody>
      </p:sp>
      <p:sp>
        <p:nvSpPr>
          <p:cNvPr id="130" name="Google Shape;130;p6"/>
          <p:cNvSpPr txBox="1">
            <a:spLocks noGrp="1"/>
          </p:cNvSpPr>
          <p:nvPr>
            <p:ph type="body" idx="1"/>
          </p:nvPr>
        </p:nvSpPr>
        <p:spPr>
          <a:xfrm>
            <a:off x="838199" y="1322351"/>
            <a:ext cx="11177339" cy="5206786"/>
          </a:xfrm>
          <a:prstGeom prst="rect">
            <a:avLst/>
          </a:prstGeom>
          <a:noFill/>
          <a:ln>
            <a:noFill/>
          </a:ln>
        </p:spPr>
        <p:txBody>
          <a:bodyPr spcFirstLastPara="1" wrap="square" lIns="91425" tIns="45700" rIns="91425" bIns="45700" anchor="ctr" anchorCtr="0">
            <a:noAutofit/>
          </a:bodyPr>
          <a:lstStyle/>
          <a:p>
            <a:pPr>
              <a:lnSpc>
                <a:spcPct val="107000"/>
              </a:lnSpc>
              <a:spcAft>
                <a:spcPts val="800"/>
              </a:spcAft>
            </a:pPr>
            <a:r>
              <a:rPr lang="fi-FI" sz="2200" dirty="0">
                <a:latin typeface="Calibri" panose="020F0502020204030204" pitchFamily="34" charset="0"/>
                <a:ea typeface="Calibri" panose="020F0502020204030204" pitchFamily="34" charset="0"/>
                <a:cs typeface="Times New Roman" panose="02020603050405020304" pitchFamily="18" charset="0"/>
              </a:rPr>
              <a:t>1. W</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rite down 10 most important values to you</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E</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rase 5 less important of them</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E</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rase 2 more</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Which</a:t>
            </a:r>
            <a:r>
              <a:rPr lang="fi-FI"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fi-FI"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values</a:t>
            </a:r>
            <a:r>
              <a:rPr lang="fi-FI"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i-FI"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are</a:t>
            </a:r>
            <a:r>
              <a:rPr lang="fi-FI"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i-FI"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left</a:t>
            </a:r>
            <a:r>
              <a:rPr lang="fi-FI"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ompare with the person next to you</a:t>
            </a:r>
            <a:endParaRPr lang="fi-FI" sz="2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Wingdings" panose="05000000000000000000" pitchFamily="2" charset="2"/>
              <a:buChar char=""/>
            </a:pP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H</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ow has your life / choices been guided by these values? Give examples.</a:t>
            </a:r>
            <a:endParaRPr lang="fi-FI" sz="2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Wingdings" panose="05000000000000000000" pitchFamily="2" charset="2"/>
              <a:buChar char=""/>
            </a:pP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W</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hat do you need to stop/start doing in order to live closer to your values?</a:t>
            </a:r>
            <a:endParaRPr lang="fi-FI" sz="2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1" name="Google Shape;131;p6"/>
          <p:cNvPicPr preferRelativeResize="0"/>
          <p:nvPr/>
        </p:nvPicPr>
        <p:blipFill rotWithShape="1">
          <a:blip r:embed="rId3">
            <a:alphaModFix/>
          </a:blip>
          <a:srcRect/>
          <a:stretch/>
        </p:blipFill>
        <p:spPr>
          <a:xfrm>
            <a:off x="9347185" y="431360"/>
            <a:ext cx="2326585" cy="775528"/>
          </a:xfrm>
          <a:prstGeom prst="rect">
            <a:avLst/>
          </a:prstGeom>
          <a:noFill/>
          <a:ln>
            <a:noFill/>
          </a:ln>
        </p:spPr>
      </p:pic>
      <p:pic>
        <p:nvPicPr>
          <p:cNvPr id="12" name="Picture 11" descr="Text, logo&#10;&#10;Description automatically generated">
            <a:extLst>
              <a:ext uri="{FF2B5EF4-FFF2-40B4-BE49-F238E27FC236}">
                <a16:creationId xmlns:a16="http://schemas.microsoft.com/office/drawing/2014/main" id="{388607D4-C8C5-47E6-81E9-A52A2B01D3A4}"/>
              </a:ext>
            </a:extLst>
          </p:cNvPr>
          <p:cNvPicPr>
            <a:picLocks noChangeAspect="1"/>
          </p:cNvPicPr>
          <p:nvPr/>
        </p:nvPicPr>
        <p:blipFill>
          <a:blip r:embed="rId4"/>
          <a:stretch>
            <a:fillRect/>
          </a:stretch>
        </p:blipFill>
        <p:spPr>
          <a:xfrm>
            <a:off x="9347184" y="5875141"/>
            <a:ext cx="2841767" cy="818428"/>
          </a:xfrm>
          <a:prstGeom prst="rect">
            <a:avLst/>
          </a:prstGeom>
        </p:spPr>
      </p:pic>
      <p:sp>
        <p:nvSpPr>
          <p:cNvPr id="2" name="TextBox 1">
            <a:extLst>
              <a:ext uri="{FF2B5EF4-FFF2-40B4-BE49-F238E27FC236}">
                <a16:creationId xmlns:a16="http://schemas.microsoft.com/office/drawing/2014/main" id="{C198160F-E366-4074-B36F-883EA76C77CC}"/>
              </a:ext>
            </a:extLst>
          </p:cNvPr>
          <p:cNvSpPr txBox="1"/>
          <p:nvPr/>
        </p:nvSpPr>
        <p:spPr>
          <a:xfrm>
            <a:off x="7301552" y="1856096"/>
            <a:ext cx="4084813" cy="2677656"/>
          </a:xfrm>
          <a:prstGeom prst="rect">
            <a:avLst/>
          </a:prstGeom>
          <a:noFill/>
        </p:spPr>
        <p:txBody>
          <a:bodyPr wrap="square" rtlCol="0">
            <a:spAutoFit/>
          </a:bodyPr>
          <a:lstStyle/>
          <a:p>
            <a:r>
              <a:rPr lang="fi-FI" dirty="0" err="1"/>
              <a:t>Courage</a:t>
            </a:r>
            <a:r>
              <a:rPr lang="fi-FI" dirty="0"/>
              <a:t>	Compassion	</a:t>
            </a:r>
            <a:r>
              <a:rPr lang="fi-FI" dirty="0" err="1"/>
              <a:t>Caring</a:t>
            </a:r>
            <a:endParaRPr lang="fi-FI" dirty="0"/>
          </a:p>
          <a:p>
            <a:endParaRPr lang="fi-FI" dirty="0"/>
          </a:p>
          <a:p>
            <a:r>
              <a:rPr lang="fi-FI" dirty="0" err="1"/>
              <a:t>Justice</a:t>
            </a:r>
            <a:r>
              <a:rPr lang="fi-FI" dirty="0"/>
              <a:t>	</a:t>
            </a:r>
            <a:r>
              <a:rPr lang="fi-FI" dirty="0" err="1"/>
              <a:t>Friendship</a:t>
            </a:r>
            <a:r>
              <a:rPr lang="fi-FI" dirty="0"/>
              <a:t>		</a:t>
            </a:r>
            <a:r>
              <a:rPr lang="fi-FI" dirty="0" err="1"/>
              <a:t>Honesty</a:t>
            </a:r>
            <a:r>
              <a:rPr lang="fi-FI" dirty="0"/>
              <a:t>		</a:t>
            </a:r>
            <a:r>
              <a:rPr lang="fi-FI" dirty="0" err="1"/>
              <a:t>Freedom</a:t>
            </a:r>
            <a:r>
              <a:rPr lang="fi-FI" dirty="0"/>
              <a:t>	</a:t>
            </a:r>
            <a:r>
              <a:rPr lang="fi-FI" dirty="0" err="1"/>
              <a:t>Curiosity</a:t>
            </a:r>
            <a:endParaRPr lang="fi-FI" dirty="0"/>
          </a:p>
          <a:p>
            <a:r>
              <a:rPr lang="fi-FI" dirty="0"/>
              <a:t>			</a:t>
            </a:r>
          </a:p>
          <a:p>
            <a:r>
              <a:rPr lang="fi-FI" dirty="0" err="1"/>
              <a:t>Imagination</a:t>
            </a:r>
            <a:r>
              <a:rPr lang="fi-FI" dirty="0"/>
              <a:t>	</a:t>
            </a:r>
            <a:r>
              <a:rPr lang="fi-FI" dirty="0" err="1"/>
              <a:t>Equality</a:t>
            </a:r>
            <a:r>
              <a:rPr lang="fi-FI" dirty="0"/>
              <a:t>	</a:t>
            </a:r>
            <a:r>
              <a:rPr lang="fi-FI" dirty="0" err="1"/>
              <a:t>Humour</a:t>
            </a:r>
            <a:endParaRPr lang="fi-FI" dirty="0"/>
          </a:p>
          <a:p>
            <a:endParaRPr lang="fi-FI" dirty="0"/>
          </a:p>
          <a:p>
            <a:r>
              <a:rPr lang="fi-FI" dirty="0" err="1"/>
              <a:t>Wisdom</a:t>
            </a:r>
            <a:r>
              <a:rPr lang="fi-FI" dirty="0"/>
              <a:t>	</a:t>
            </a:r>
            <a:r>
              <a:rPr lang="fi-FI" dirty="0" err="1"/>
              <a:t>Success</a:t>
            </a:r>
            <a:r>
              <a:rPr lang="fi-FI" dirty="0"/>
              <a:t>		</a:t>
            </a:r>
            <a:r>
              <a:rPr lang="fi-FI" dirty="0" err="1"/>
              <a:t>Pleasure</a:t>
            </a:r>
            <a:endParaRPr lang="fi-FI" dirty="0"/>
          </a:p>
          <a:p>
            <a:endParaRPr lang="fi-FI" dirty="0"/>
          </a:p>
          <a:p>
            <a:r>
              <a:rPr lang="fi-FI" dirty="0" err="1"/>
              <a:t>Cooperation</a:t>
            </a:r>
            <a:r>
              <a:rPr lang="fi-FI" dirty="0"/>
              <a:t>	Security	Tradition</a:t>
            </a:r>
          </a:p>
          <a:p>
            <a:endParaRPr lang="fi-FI" dirty="0"/>
          </a:p>
          <a:p>
            <a:r>
              <a:rPr lang="fi-FI" dirty="0" err="1"/>
              <a:t>Respect</a:t>
            </a:r>
            <a:r>
              <a:rPr lang="fi-FI" dirty="0"/>
              <a:t>	Power	</a:t>
            </a:r>
            <a:r>
              <a:rPr lang="fi-FI" dirty="0" err="1"/>
              <a:t>Protection</a:t>
            </a:r>
            <a:r>
              <a:rPr lang="fi-FI" dirty="0"/>
              <a:t> of </a:t>
            </a:r>
            <a:r>
              <a:rPr lang="fi-FI" dirty="0" err="1"/>
              <a:t>nature</a:t>
            </a:r>
            <a:endParaRPr lang="fi-FI" dirty="0"/>
          </a:p>
        </p:txBody>
      </p:sp>
      <p:pic>
        <p:nvPicPr>
          <p:cNvPr id="9" name="Graphic 8" descr="Badge Heart with solid fill">
            <a:extLst>
              <a:ext uri="{FF2B5EF4-FFF2-40B4-BE49-F238E27FC236}">
                <a16:creationId xmlns:a16="http://schemas.microsoft.com/office/drawing/2014/main" id="{4AF4A0E8-E917-45D0-A1E2-883339D105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9903" y="149805"/>
            <a:ext cx="1461526" cy="1461526"/>
          </a:xfrm>
          <a:prstGeom prst="rect">
            <a:avLst/>
          </a:prstGeom>
        </p:spPr>
      </p:pic>
    </p:spTree>
    <p:extLst>
      <p:ext uri="{BB962C8B-B14F-4D97-AF65-F5344CB8AC3E}">
        <p14:creationId xmlns:p14="http://schemas.microsoft.com/office/powerpoint/2010/main" val="10093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6"/>
          <p:cNvSpPr txBox="1">
            <a:spLocks noGrp="1"/>
          </p:cNvSpPr>
          <p:nvPr>
            <p:ph type="title"/>
          </p:nvPr>
        </p:nvSpPr>
        <p:spPr>
          <a:xfrm>
            <a:off x="802586" y="335200"/>
            <a:ext cx="8029417" cy="9871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Calibri"/>
              <a:buNone/>
            </a:pPr>
            <a:r>
              <a:rPr lang="en-US" b="1" dirty="0">
                <a:solidFill>
                  <a:srgbClr val="C00000"/>
                </a:solidFill>
              </a:rPr>
              <a:t>PRE-TASK: SHIRTS IN YOUR CLOSET</a:t>
            </a:r>
            <a:endParaRPr dirty="0"/>
          </a:p>
        </p:txBody>
      </p:sp>
      <p:sp>
        <p:nvSpPr>
          <p:cNvPr id="130" name="Google Shape;130;p6"/>
          <p:cNvSpPr txBox="1">
            <a:spLocks noGrp="1"/>
          </p:cNvSpPr>
          <p:nvPr>
            <p:ph type="body" idx="1"/>
          </p:nvPr>
        </p:nvSpPr>
        <p:spPr>
          <a:xfrm>
            <a:off x="518230" y="1978925"/>
            <a:ext cx="11177339" cy="4165482"/>
          </a:xfrm>
          <a:prstGeom prst="rect">
            <a:avLst/>
          </a:prstGeom>
          <a:noFill/>
          <a:ln>
            <a:noFill/>
          </a:ln>
        </p:spPr>
        <p:txBody>
          <a:bodyPr spcFirstLastPara="1" wrap="square" lIns="91425" tIns="45700" rIns="91425" bIns="45700" anchor="ctr" anchorCtr="0">
            <a:noAutofit/>
          </a:bodyPr>
          <a:lstStyle/>
          <a:p>
            <a:pPr fontAlgn="base"/>
            <a:r>
              <a:rPr lang="en-US" sz="2400" b="1" dirty="0">
                <a:latin typeface="Calibri" panose="020F0502020204030204" pitchFamily="34" charset="0"/>
                <a:cs typeface="Calibri" panose="020F0502020204030204" pitchFamily="34" charset="0"/>
              </a:rPr>
              <a:t>Investigate your own clothes closet: </a:t>
            </a:r>
          </a:p>
          <a:p>
            <a:pPr marL="1028700" lvl="1" indent="-342900" fontAlgn="base">
              <a:buFont typeface="Arial" panose="020B0604020202020204" pitchFamily="34" charset="0"/>
              <a:buChar char="•"/>
            </a:pPr>
            <a:r>
              <a:rPr lang="en-US" sz="2400" dirty="0">
                <a:latin typeface="Calibri" panose="020F0502020204030204" pitchFamily="34" charset="0"/>
                <a:cs typeface="Calibri" panose="020F0502020204030204" pitchFamily="34" charset="0"/>
              </a:rPr>
              <a:t>How many pieces of different shirts do you have? </a:t>
            </a:r>
          </a:p>
          <a:p>
            <a:pPr marL="1028700" lvl="1" indent="-342900" fontAlgn="base">
              <a:buFont typeface="Arial" panose="020B0604020202020204" pitchFamily="34" charset="0"/>
              <a:buChar char="•"/>
            </a:pPr>
            <a:r>
              <a:rPr lang="en-US" sz="2400" dirty="0">
                <a:latin typeface="Calibri" panose="020F0502020204030204" pitchFamily="34" charset="0"/>
                <a:cs typeface="Calibri" panose="020F0502020204030204" pitchFamily="34" charset="0"/>
              </a:rPr>
              <a:t>Which ones do you wear a lot and for a long time? Why? </a:t>
            </a:r>
          </a:p>
          <a:p>
            <a:pPr marL="1028700" lvl="1" indent="-342900" fontAlgn="base">
              <a:buFont typeface="Arial" panose="020B0604020202020204" pitchFamily="34" charset="0"/>
              <a:buChar char="•"/>
            </a:pPr>
            <a:r>
              <a:rPr lang="en-US" sz="2400" dirty="0">
                <a:latin typeface="Calibri" panose="020F0502020204030204" pitchFamily="34" charset="0"/>
                <a:cs typeface="Calibri" panose="020F0502020204030204" pitchFamily="34" charset="0"/>
              </a:rPr>
              <a:t>How many of the shirts do not use that much? Why?</a:t>
            </a:r>
          </a:p>
          <a:p>
            <a:pPr marL="1028700" lvl="1" indent="-342900" fontAlgn="base">
              <a:buFont typeface="Arial" panose="020B0604020202020204" pitchFamily="34" charset="0"/>
              <a:buChar char="•"/>
            </a:pPr>
            <a:r>
              <a:rPr lang="en-US" sz="2400" dirty="0">
                <a:latin typeface="Calibri" panose="020F0502020204030204" pitchFamily="34" charset="0"/>
                <a:cs typeface="Calibri" panose="020F0502020204030204" pitchFamily="34" charset="0"/>
              </a:rPr>
              <a:t>Why is it important to consider how long you use certain garment, or in what kind of circumstances it has been produced?</a:t>
            </a:r>
          </a:p>
          <a:p>
            <a:pPr marL="571500" indent="-342900">
              <a:lnSpc>
                <a:spcPct val="107000"/>
              </a:lnSpc>
              <a:spcAft>
                <a:spcPts val="800"/>
              </a:spcAft>
              <a:buFont typeface="Wingdings" panose="05000000000000000000" pitchFamily="2" charset="2"/>
              <a:buChar char="à"/>
            </a:pP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Share</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your</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thoughts</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on </a:t>
            </a: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these</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questions</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in </a:t>
            </a: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groups</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of 4</a:t>
            </a:r>
          </a:p>
          <a:p>
            <a:pPr marL="571500" indent="-342900">
              <a:lnSpc>
                <a:spcPct val="107000"/>
              </a:lnSpc>
              <a:spcAft>
                <a:spcPts val="800"/>
              </a:spcAft>
              <a:buFont typeface="Wingdings" panose="05000000000000000000" pitchFamily="2" charset="2"/>
              <a:buChar char="à"/>
            </a:pP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10 </a:t>
            </a:r>
            <a:r>
              <a:rPr lang="fi-FI" sz="2400" dirty="0" err="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minutes</a:t>
            </a:r>
            <a:r>
              <a:rPr lang="fi-FI"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2200" dirty="0"/>
          </a:p>
          <a:p>
            <a:endParaRPr lang="en-US" sz="2200" dirty="0"/>
          </a:p>
        </p:txBody>
      </p:sp>
      <p:pic>
        <p:nvPicPr>
          <p:cNvPr id="131" name="Google Shape;131;p6"/>
          <p:cNvPicPr preferRelativeResize="0"/>
          <p:nvPr/>
        </p:nvPicPr>
        <p:blipFill rotWithShape="1">
          <a:blip r:embed="rId3">
            <a:alphaModFix/>
          </a:blip>
          <a:srcRect/>
          <a:stretch/>
        </p:blipFill>
        <p:spPr>
          <a:xfrm>
            <a:off x="9347185" y="431360"/>
            <a:ext cx="2326585" cy="775528"/>
          </a:xfrm>
          <a:prstGeom prst="rect">
            <a:avLst/>
          </a:prstGeom>
          <a:noFill/>
          <a:ln>
            <a:noFill/>
          </a:ln>
        </p:spPr>
      </p:pic>
      <p:pic>
        <p:nvPicPr>
          <p:cNvPr id="12" name="Picture 11" descr="Text, logo&#10;&#10;Description automatically generated">
            <a:extLst>
              <a:ext uri="{FF2B5EF4-FFF2-40B4-BE49-F238E27FC236}">
                <a16:creationId xmlns:a16="http://schemas.microsoft.com/office/drawing/2014/main" id="{388607D4-C8C5-47E6-81E9-A52A2B01D3A4}"/>
              </a:ext>
            </a:extLst>
          </p:cNvPr>
          <p:cNvPicPr>
            <a:picLocks noChangeAspect="1"/>
          </p:cNvPicPr>
          <p:nvPr/>
        </p:nvPicPr>
        <p:blipFill>
          <a:blip r:embed="rId4"/>
          <a:stretch>
            <a:fillRect/>
          </a:stretch>
        </p:blipFill>
        <p:spPr>
          <a:xfrm>
            <a:off x="9347184" y="5875141"/>
            <a:ext cx="2841767" cy="818428"/>
          </a:xfrm>
          <a:prstGeom prst="rect">
            <a:avLst/>
          </a:prstGeom>
        </p:spPr>
      </p:pic>
    </p:spTree>
    <p:extLst>
      <p:ext uri="{BB962C8B-B14F-4D97-AF65-F5344CB8AC3E}">
        <p14:creationId xmlns:p14="http://schemas.microsoft.com/office/powerpoint/2010/main" val="1145812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6"/>
          <p:cNvSpPr txBox="1">
            <a:spLocks noGrp="1"/>
          </p:cNvSpPr>
          <p:nvPr>
            <p:ph type="title"/>
          </p:nvPr>
        </p:nvSpPr>
        <p:spPr>
          <a:xfrm>
            <a:off x="802586" y="335200"/>
            <a:ext cx="8029417" cy="9871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Calibri"/>
              <a:buNone/>
            </a:pPr>
            <a:r>
              <a:rPr lang="en-US" b="1" dirty="0">
                <a:solidFill>
                  <a:srgbClr val="C00000"/>
                </a:solidFill>
              </a:rPr>
              <a:t>CORPORATE SOCIAL &amp; ENVIRONMENTAL RESPONSIBILITY</a:t>
            </a:r>
            <a:endParaRPr dirty="0"/>
          </a:p>
        </p:txBody>
      </p:sp>
      <p:sp>
        <p:nvSpPr>
          <p:cNvPr id="130" name="Google Shape;130;p6"/>
          <p:cNvSpPr txBox="1">
            <a:spLocks noGrp="1"/>
          </p:cNvSpPr>
          <p:nvPr>
            <p:ph type="body" idx="1"/>
          </p:nvPr>
        </p:nvSpPr>
        <p:spPr>
          <a:xfrm>
            <a:off x="518230" y="2470245"/>
            <a:ext cx="11177339" cy="3674162"/>
          </a:xfrm>
          <a:prstGeom prst="rect">
            <a:avLst/>
          </a:prstGeom>
          <a:noFill/>
          <a:ln>
            <a:noFill/>
          </a:ln>
        </p:spPr>
        <p:txBody>
          <a:bodyPr spcFirstLastPara="1" wrap="square" lIns="91425" tIns="45700" rIns="91425" bIns="45700" anchor="ctr" anchorCtr="0">
            <a:noAutofit/>
          </a:bodyPr>
          <a:lstStyle/>
          <a:p>
            <a:r>
              <a:rPr lang="en-US" sz="2400" dirty="0"/>
              <a:t>Recordings of the NGO </a:t>
            </a:r>
            <a:r>
              <a:rPr lang="en-US" sz="2400" dirty="0" err="1"/>
              <a:t>Finnwatch</a:t>
            </a:r>
            <a:r>
              <a:rPr lang="en-US" sz="2400" dirty="0"/>
              <a:t>: </a:t>
            </a:r>
            <a:r>
              <a:rPr lang="en-US" sz="2400" dirty="0">
                <a:hlinkClick r:id="rId3"/>
              </a:rPr>
              <a:t>recap</a:t>
            </a:r>
            <a:endParaRPr lang="en-US" sz="2400" dirty="0"/>
          </a:p>
          <a:p>
            <a:pPr marL="685800" indent="-457200">
              <a:lnSpc>
                <a:spcPct val="107000"/>
              </a:lnSpc>
              <a:spcAft>
                <a:spcPts val="800"/>
              </a:spcAft>
              <a:buAutoNum type="alphaLcParenR"/>
            </a:pPr>
            <a:r>
              <a:rPr lang="en-US" sz="2400" b="1" dirty="0">
                <a:ea typeface="Calibri" panose="020F0502020204030204" pitchFamily="34" charset="0"/>
              </a:rPr>
              <a:t>Construction sector in Finland</a:t>
            </a:r>
          </a:p>
          <a:p>
            <a:pPr marL="685800" indent="-457200">
              <a:lnSpc>
                <a:spcPct val="107000"/>
              </a:lnSpc>
              <a:spcAft>
                <a:spcPts val="800"/>
              </a:spcAft>
              <a:buAutoNum type="alphaLcParenR"/>
            </a:pPr>
            <a:r>
              <a:rPr lang="en-US" sz="2400" b="1" dirty="0">
                <a:ea typeface="Calibri" panose="020F0502020204030204" pitchFamily="34" charset="0"/>
              </a:rPr>
              <a:t>Fast fashion / Textile industry globally</a:t>
            </a:r>
          </a:p>
          <a:p>
            <a:pPr marL="571500" indent="-342900">
              <a:lnSpc>
                <a:spcPct val="107000"/>
              </a:lnSpc>
              <a:spcAft>
                <a:spcPts val="800"/>
              </a:spcAft>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What kind of examples of ethical questions and global justice can you think of in workplaces? </a:t>
            </a:r>
            <a:r>
              <a:rPr lang="fi-FI"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fi-FI"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production</a:t>
            </a:r>
            <a:r>
              <a:rPr lang="fi-FI"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i-FI"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chains</a:t>
            </a:r>
            <a:r>
              <a:rPr lang="fi-FI"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i-FI"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working</a:t>
            </a:r>
            <a:r>
              <a:rPr lang="fi-FI"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i-FI"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conditions</a:t>
            </a:r>
            <a:r>
              <a:rPr lang="fi-FI"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i-FI"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etc</a:t>
            </a:r>
            <a:r>
              <a:rPr lang="fi-FI"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fi-FI" sz="2400" dirty="0">
              <a:latin typeface="Calibri" panose="020F0502020204030204" pitchFamily="34" charset="0"/>
              <a:ea typeface="Calibri" panose="020F0502020204030204" pitchFamily="34" charset="0"/>
              <a:cs typeface="Times New Roman" panose="02020603050405020304" pitchFamily="18" charset="0"/>
            </a:endParaRPr>
          </a:p>
          <a:p>
            <a:pPr marL="571500" indent="-342900">
              <a:lnSpc>
                <a:spcPct val="107000"/>
              </a:lnSpc>
              <a:spcAft>
                <a:spcPts val="800"/>
              </a:spcAft>
              <a:buFont typeface="Arial" panose="020B0604020202020204" pitchFamily="34" charset="0"/>
              <a:buChar char="•"/>
            </a:pPr>
            <a:r>
              <a:rPr lang="en-US" sz="2400" dirty="0">
                <a:solidFill>
                  <a:srgbClr val="000000"/>
                </a:solidFill>
                <a:latin typeface="Calibri" panose="020F0502020204030204" pitchFamily="34" charset="0"/>
                <a:ea typeface="Times New Roman" panose="02020603050405020304" pitchFamily="18" charset="0"/>
              </a:rPr>
              <a:t>How can you identify possible </a:t>
            </a:r>
            <a:r>
              <a:rPr lang="en-US" sz="2400" dirty="0" err="1">
                <a:solidFill>
                  <a:srgbClr val="000000"/>
                </a:solidFill>
                <a:latin typeface="Calibri" panose="020F0502020204030204" pitchFamily="34" charset="0"/>
                <a:ea typeface="Times New Roman" panose="02020603050405020304" pitchFamily="18" charset="0"/>
              </a:rPr>
              <a:t>labour</a:t>
            </a:r>
            <a:r>
              <a:rPr lang="en-US" sz="2400" dirty="0">
                <a:solidFill>
                  <a:srgbClr val="000000"/>
                </a:solidFill>
                <a:latin typeface="Calibri" panose="020F0502020204030204" pitchFamily="34" charset="0"/>
                <a:ea typeface="Times New Roman" panose="02020603050405020304" pitchFamily="18" charset="0"/>
              </a:rPr>
              <a:t> exploitation or human rights violations at your workplace? What can you do about them?</a:t>
            </a:r>
          </a:p>
          <a:p>
            <a:pPr marL="571500" indent="-342900">
              <a:lnSpc>
                <a:spcPct val="107000"/>
              </a:lnSpc>
              <a:spcAft>
                <a:spcPts val="800"/>
              </a:spcAft>
              <a:buFont typeface="Arial" panose="020B0604020202020204" pitchFamily="34" charset="0"/>
              <a:buChar char="•"/>
            </a:pPr>
            <a:r>
              <a:rPr lang="en-US" sz="2400" dirty="0">
                <a:solidFill>
                  <a:srgbClr val="000000"/>
                </a:solidFill>
                <a:latin typeface="Calibri" panose="020F0502020204030204" pitchFamily="34" charset="0"/>
                <a:ea typeface="Times New Roman" panose="02020603050405020304" pitchFamily="18" charset="0"/>
              </a:rPr>
              <a:t>How will transition to low-carbon economy impact your work? How to make sure that this transition is "just" for different groups of people?</a:t>
            </a:r>
            <a:endParaRPr lang="fi-FI" sz="2800" dirty="0">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latin typeface="Times New Roman" panose="02020603050405020304" pitchFamily="18" charset="0"/>
              <a:ea typeface="Times New Roman" panose="02020603050405020304" pitchFamily="18" charset="0"/>
            </a:endParaRPr>
          </a:p>
          <a:p>
            <a:endParaRPr lang="en-US" sz="2200" dirty="0"/>
          </a:p>
          <a:p>
            <a:endParaRPr lang="en-US" sz="2200" dirty="0"/>
          </a:p>
        </p:txBody>
      </p:sp>
      <p:pic>
        <p:nvPicPr>
          <p:cNvPr id="131" name="Google Shape;131;p6"/>
          <p:cNvPicPr preferRelativeResize="0"/>
          <p:nvPr/>
        </p:nvPicPr>
        <p:blipFill rotWithShape="1">
          <a:blip r:embed="rId4">
            <a:alphaModFix/>
          </a:blip>
          <a:srcRect/>
          <a:stretch/>
        </p:blipFill>
        <p:spPr>
          <a:xfrm>
            <a:off x="9347185" y="431360"/>
            <a:ext cx="2326585" cy="775528"/>
          </a:xfrm>
          <a:prstGeom prst="rect">
            <a:avLst/>
          </a:prstGeom>
          <a:noFill/>
          <a:ln>
            <a:noFill/>
          </a:ln>
        </p:spPr>
      </p:pic>
      <p:pic>
        <p:nvPicPr>
          <p:cNvPr id="12" name="Picture 11" descr="Text, logo&#10;&#10;Description automatically generated">
            <a:extLst>
              <a:ext uri="{FF2B5EF4-FFF2-40B4-BE49-F238E27FC236}">
                <a16:creationId xmlns:a16="http://schemas.microsoft.com/office/drawing/2014/main" id="{388607D4-C8C5-47E6-81E9-A52A2B01D3A4}"/>
              </a:ext>
            </a:extLst>
          </p:cNvPr>
          <p:cNvPicPr>
            <a:picLocks noChangeAspect="1"/>
          </p:cNvPicPr>
          <p:nvPr/>
        </p:nvPicPr>
        <p:blipFill>
          <a:blip r:embed="rId5"/>
          <a:stretch>
            <a:fillRect/>
          </a:stretch>
        </p:blipFill>
        <p:spPr>
          <a:xfrm>
            <a:off x="9347184" y="5875141"/>
            <a:ext cx="2841767" cy="818428"/>
          </a:xfrm>
          <a:prstGeom prst="rect">
            <a:avLst/>
          </a:prstGeom>
        </p:spPr>
      </p:pic>
    </p:spTree>
    <p:extLst>
      <p:ext uri="{BB962C8B-B14F-4D97-AF65-F5344CB8AC3E}">
        <p14:creationId xmlns:p14="http://schemas.microsoft.com/office/powerpoint/2010/main" val="3066190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85" name="Google Shape;85;p1"/>
          <p:cNvSpPr/>
          <p:nvPr/>
        </p:nvSpPr>
        <p:spPr>
          <a:xfrm>
            <a:off x="0"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a:stretch/>
        </p:blipFill>
        <p:spPr>
          <a:xfrm>
            <a:off x="2374710" y="930267"/>
            <a:ext cx="9173823" cy="4997468"/>
          </a:xfrm>
          <a:prstGeom prst="rect">
            <a:avLst/>
          </a:prstGeom>
          <a:noFill/>
          <a:ln>
            <a:noFill/>
          </a:ln>
        </p:spPr>
      </p:pic>
    </p:spTree>
    <p:extLst>
      <p:ext uri="{BB962C8B-B14F-4D97-AF65-F5344CB8AC3E}">
        <p14:creationId xmlns:p14="http://schemas.microsoft.com/office/powerpoint/2010/main" val="379705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6"/>
          <p:cNvSpPr txBox="1">
            <a:spLocks noGrp="1"/>
          </p:cNvSpPr>
          <p:nvPr>
            <p:ph type="title"/>
          </p:nvPr>
        </p:nvSpPr>
        <p:spPr>
          <a:xfrm>
            <a:off x="802586" y="335200"/>
            <a:ext cx="10583779" cy="9871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Calibri"/>
              <a:buNone/>
            </a:pPr>
            <a:r>
              <a:rPr lang="en-US" b="1" dirty="0">
                <a:solidFill>
                  <a:srgbClr val="C00000"/>
                </a:solidFill>
              </a:rPr>
              <a:t>ENTANGLEMENT WALK</a:t>
            </a:r>
            <a:endParaRPr dirty="0"/>
          </a:p>
        </p:txBody>
      </p:sp>
      <p:sp>
        <p:nvSpPr>
          <p:cNvPr id="130" name="Google Shape;130;p6"/>
          <p:cNvSpPr txBox="1">
            <a:spLocks noGrp="1"/>
          </p:cNvSpPr>
          <p:nvPr>
            <p:ph type="body" idx="1"/>
          </p:nvPr>
        </p:nvSpPr>
        <p:spPr>
          <a:xfrm>
            <a:off x="518230" y="937622"/>
            <a:ext cx="11177339" cy="5206786"/>
          </a:xfrm>
          <a:prstGeom prst="rect">
            <a:avLst/>
          </a:prstGeom>
          <a:noFill/>
          <a:ln>
            <a:noFill/>
          </a:ln>
        </p:spPr>
        <p:txBody>
          <a:bodyPr spcFirstLastPara="1" wrap="square" lIns="91425" tIns="45700" rIns="91425" bIns="45700" anchor="ctr" anchorCtr="0">
            <a:noAutofit/>
          </a:bodyPr>
          <a:lstStyle/>
          <a:p>
            <a:r>
              <a:rPr lang="en-US" sz="2200" dirty="0"/>
              <a:t>30 minutes, everyone to do individually in the nature using their imagination.</a:t>
            </a:r>
            <a:endParaRPr lang="fi-FI" sz="2200" dirty="0"/>
          </a:p>
          <a:p>
            <a:r>
              <a:rPr lang="en-US" sz="2200" b="1" u="sng" dirty="0">
                <a:solidFill>
                  <a:srgbClr val="7030A0"/>
                </a:solidFill>
              </a:rPr>
              <a:t> </a:t>
            </a:r>
            <a:r>
              <a:rPr lang="fi-FI" sz="2200" b="1" u="sng" dirty="0">
                <a:solidFill>
                  <a:srgbClr val="7030A0"/>
                </a:solidFill>
              </a:rPr>
              <a:t>1. </a:t>
            </a:r>
            <a:r>
              <a:rPr lang="en-US" sz="2200" b="1" u="sng" dirty="0">
                <a:solidFill>
                  <a:srgbClr val="7030A0"/>
                </a:solidFill>
              </a:rPr>
              <a:t>PRESENT</a:t>
            </a:r>
            <a:r>
              <a:rPr lang="en-US" sz="2200" b="1" dirty="0"/>
              <a:t>: Connecting to nature in </a:t>
            </a:r>
            <a:r>
              <a:rPr lang="en-US" sz="2200" b="1" u="sng" dirty="0">
                <a:solidFill>
                  <a:srgbClr val="7030A0"/>
                </a:solidFill>
              </a:rPr>
              <a:t>2022</a:t>
            </a:r>
            <a:r>
              <a:rPr lang="en-US" sz="2200" b="1" dirty="0"/>
              <a:t>. </a:t>
            </a:r>
            <a:endParaRPr lang="fi-FI" sz="2200" b="1" dirty="0"/>
          </a:p>
          <a:p>
            <a:r>
              <a:rPr lang="en-US" sz="2200" dirty="0"/>
              <a:t>Explore your environment like a playful, 2-year old toddler. Try to connect with everything living and non-living and listen to what kind of stories they might be telling. Pause to touch or smell moss on a rock, for example. Use all your senses!</a:t>
            </a:r>
            <a:endParaRPr lang="fi-FI" sz="2200" dirty="0"/>
          </a:p>
          <a:p>
            <a:r>
              <a:rPr lang="en-US" sz="2200" b="1" u="sng" dirty="0">
                <a:solidFill>
                  <a:srgbClr val="7030A0"/>
                </a:solidFill>
              </a:rPr>
              <a:t> </a:t>
            </a:r>
            <a:r>
              <a:rPr lang="fi-FI" sz="2200" b="1" u="sng" dirty="0">
                <a:solidFill>
                  <a:srgbClr val="7030A0"/>
                </a:solidFill>
              </a:rPr>
              <a:t>2. </a:t>
            </a:r>
            <a:r>
              <a:rPr lang="en-US" sz="2200" b="1" u="sng" dirty="0">
                <a:solidFill>
                  <a:srgbClr val="7030A0"/>
                </a:solidFill>
              </a:rPr>
              <a:t>PAST</a:t>
            </a:r>
            <a:r>
              <a:rPr lang="en-US" sz="2200" b="1" dirty="0"/>
              <a:t>: Have an imaginary discussion with your ancestor from 100 years ago, in </a:t>
            </a:r>
            <a:r>
              <a:rPr lang="en-US" sz="2200" b="1" u="sng" dirty="0">
                <a:solidFill>
                  <a:srgbClr val="7030A0"/>
                </a:solidFill>
              </a:rPr>
              <a:t>1922</a:t>
            </a:r>
            <a:r>
              <a:rPr lang="en-US" sz="2200" b="1" dirty="0"/>
              <a:t>.</a:t>
            </a:r>
            <a:endParaRPr lang="fi-FI" sz="2200" b="1" dirty="0"/>
          </a:p>
          <a:p>
            <a:r>
              <a:rPr lang="en-US" sz="2200" dirty="0"/>
              <a:t>What stories or guidance would they have for you? What was life back then? How did your ancestor see the future? What would you tell them of today and your life?</a:t>
            </a:r>
            <a:endParaRPr lang="fi-FI" sz="2200" dirty="0"/>
          </a:p>
          <a:p>
            <a:r>
              <a:rPr lang="en-US" sz="2200" b="1" u="sng" dirty="0">
                <a:solidFill>
                  <a:srgbClr val="7030A0"/>
                </a:solidFill>
              </a:rPr>
              <a:t> </a:t>
            </a:r>
            <a:r>
              <a:rPr lang="fi-FI" sz="2200" b="1" u="sng" dirty="0">
                <a:solidFill>
                  <a:srgbClr val="7030A0"/>
                </a:solidFill>
              </a:rPr>
              <a:t>3. </a:t>
            </a:r>
            <a:r>
              <a:rPr lang="en-US" sz="2200" b="1" u="sng" dirty="0">
                <a:solidFill>
                  <a:srgbClr val="7030A0"/>
                </a:solidFill>
              </a:rPr>
              <a:t>FUTURE</a:t>
            </a:r>
            <a:r>
              <a:rPr lang="en-US" sz="2200" b="1" dirty="0"/>
              <a:t>: Walk with your descendant 100 years from now, in </a:t>
            </a:r>
            <a:r>
              <a:rPr lang="en-US" sz="2200" b="1" u="sng" dirty="0">
                <a:solidFill>
                  <a:srgbClr val="7030A0"/>
                </a:solidFill>
              </a:rPr>
              <a:t>2122</a:t>
            </a:r>
            <a:r>
              <a:rPr lang="en-US" sz="2200" b="1" dirty="0"/>
              <a:t>. </a:t>
            </a:r>
            <a:endParaRPr lang="fi-FI" sz="2200" b="1" dirty="0"/>
          </a:p>
          <a:p>
            <a:r>
              <a:rPr lang="en-US" sz="2200" dirty="0"/>
              <a:t>Listen to your descendant’s advice on how we could improve their well-being. What should we do, say, think – or stop doing, saying or thinking? How is the world like in 2122? </a:t>
            </a:r>
            <a:endParaRPr lang="fi-FI" sz="2200" dirty="0"/>
          </a:p>
        </p:txBody>
      </p:sp>
      <p:pic>
        <p:nvPicPr>
          <p:cNvPr id="131" name="Google Shape;131;p6"/>
          <p:cNvPicPr preferRelativeResize="0"/>
          <p:nvPr/>
        </p:nvPicPr>
        <p:blipFill rotWithShape="1">
          <a:blip r:embed="rId3">
            <a:alphaModFix/>
          </a:blip>
          <a:srcRect/>
          <a:stretch/>
        </p:blipFill>
        <p:spPr>
          <a:xfrm>
            <a:off x="9347185" y="431360"/>
            <a:ext cx="2326585" cy="775528"/>
          </a:xfrm>
          <a:prstGeom prst="rect">
            <a:avLst/>
          </a:prstGeom>
          <a:noFill/>
          <a:ln>
            <a:noFill/>
          </a:ln>
        </p:spPr>
      </p:pic>
      <p:pic>
        <p:nvPicPr>
          <p:cNvPr id="12" name="Picture 11" descr="Text, logo&#10;&#10;Description automatically generated">
            <a:extLst>
              <a:ext uri="{FF2B5EF4-FFF2-40B4-BE49-F238E27FC236}">
                <a16:creationId xmlns:a16="http://schemas.microsoft.com/office/drawing/2014/main" id="{388607D4-C8C5-47E6-81E9-A52A2B01D3A4}"/>
              </a:ext>
            </a:extLst>
          </p:cNvPr>
          <p:cNvPicPr>
            <a:picLocks noChangeAspect="1"/>
          </p:cNvPicPr>
          <p:nvPr/>
        </p:nvPicPr>
        <p:blipFill>
          <a:blip r:embed="rId4"/>
          <a:stretch>
            <a:fillRect/>
          </a:stretch>
        </p:blipFill>
        <p:spPr>
          <a:xfrm>
            <a:off x="9347184" y="5875141"/>
            <a:ext cx="2841767" cy="818428"/>
          </a:xfrm>
          <a:prstGeom prst="rect">
            <a:avLst/>
          </a:prstGeom>
        </p:spPr>
      </p:pic>
    </p:spTree>
    <p:extLst>
      <p:ext uri="{BB962C8B-B14F-4D97-AF65-F5344CB8AC3E}">
        <p14:creationId xmlns:p14="http://schemas.microsoft.com/office/powerpoint/2010/main" val="352039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6"/>
          <p:cNvSpPr txBox="1">
            <a:spLocks noGrp="1"/>
          </p:cNvSpPr>
          <p:nvPr>
            <p:ph type="title"/>
          </p:nvPr>
        </p:nvSpPr>
        <p:spPr>
          <a:xfrm>
            <a:off x="802586" y="335200"/>
            <a:ext cx="10583779" cy="9871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Calibri"/>
              <a:buNone/>
            </a:pPr>
            <a:r>
              <a:rPr lang="en-US" b="1" dirty="0">
                <a:solidFill>
                  <a:srgbClr val="C00000"/>
                </a:solidFill>
              </a:rPr>
              <a:t>WRAP-UP: WE HAVE A DREAM…</a:t>
            </a:r>
            <a:endParaRPr dirty="0"/>
          </a:p>
        </p:txBody>
      </p:sp>
      <p:sp>
        <p:nvSpPr>
          <p:cNvPr id="130" name="Google Shape;130;p6"/>
          <p:cNvSpPr txBox="1">
            <a:spLocks noGrp="1"/>
          </p:cNvSpPr>
          <p:nvPr>
            <p:ph type="body" idx="1"/>
          </p:nvPr>
        </p:nvSpPr>
        <p:spPr>
          <a:xfrm>
            <a:off x="518230" y="937622"/>
            <a:ext cx="11177339" cy="5206786"/>
          </a:xfrm>
          <a:prstGeom prst="rect">
            <a:avLst/>
          </a:prstGeom>
          <a:noFill/>
          <a:ln>
            <a:noFill/>
          </a:ln>
        </p:spPr>
        <p:txBody>
          <a:bodyPr spcFirstLastPara="1" wrap="square" lIns="91425" tIns="45700" rIns="91425" bIns="45700" anchor="ctr" anchorCtr="0">
            <a:noAutofit/>
          </a:bodyPr>
          <a:lstStyle/>
          <a:p>
            <a:r>
              <a:rPr lang="en-US" sz="2200" b="1" dirty="0"/>
              <a:t>30 minutes in groups of 4 people:</a:t>
            </a:r>
          </a:p>
          <a:p>
            <a:pPr marL="228600" indent="0"/>
            <a:r>
              <a:rPr lang="en-US" sz="2200" dirty="0"/>
              <a:t>1. Go back to your values, the SDGs 12-17 &amp; today’s </a:t>
            </a:r>
            <a:r>
              <a:rPr lang="en-US" sz="2200" dirty="0" err="1"/>
              <a:t>programme</a:t>
            </a:r>
            <a:endParaRPr lang="en-US" sz="2200" dirty="0"/>
          </a:p>
          <a:p>
            <a:pPr marL="228600" indent="0"/>
            <a:r>
              <a:rPr lang="en-US" sz="2200" dirty="0"/>
              <a:t>2. Think of issues that are meaningful to you and have an impact on the world right now. </a:t>
            </a:r>
          </a:p>
          <a:p>
            <a:pPr marL="228600" indent="0"/>
            <a:r>
              <a:rPr lang="en-US" sz="2200" i="1" dirty="0"/>
              <a:t>-&gt; 3 minutes each individually, use post its</a:t>
            </a:r>
          </a:p>
          <a:p>
            <a:pPr marL="228600" indent="0"/>
            <a:r>
              <a:rPr lang="en-US" sz="2200" dirty="0"/>
              <a:t>3. Share your thoughts with the group and select one issue together. </a:t>
            </a:r>
          </a:p>
          <a:p>
            <a:pPr marL="228600" indent="0"/>
            <a:r>
              <a:rPr lang="en-US" sz="2200" i="1" dirty="0"/>
              <a:t>-&gt; Which SDGs is it related to, if any? Why is this issue important?</a:t>
            </a:r>
          </a:p>
          <a:p>
            <a:pPr marL="228600" indent="0"/>
            <a:r>
              <a:rPr lang="en-US" sz="2200" dirty="0"/>
              <a:t>4. Formulate the issue into an objective: “We have a dream…”</a:t>
            </a:r>
          </a:p>
          <a:p>
            <a:pPr marL="228600" indent="0"/>
            <a:r>
              <a:rPr lang="en-US" sz="2200" dirty="0"/>
              <a:t>5. What possible actions could be taken on the local level to make that dream come true? Can you challenge someone, other students or teachers in your school to do something about it? What obstacles stand in its way?</a:t>
            </a:r>
          </a:p>
          <a:p>
            <a:pPr marL="228600" indent="0"/>
            <a:r>
              <a:rPr lang="en-US" sz="2200" dirty="0"/>
              <a:t>6. Write “We have a dream…” followed by your issue and possible actions on a cardboard (you can also use laptop or mobile for making a poster). </a:t>
            </a:r>
          </a:p>
        </p:txBody>
      </p:sp>
      <p:pic>
        <p:nvPicPr>
          <p:cNvPr id="131" name="Google Shape;131;p6"/>
          <p:cNvPicPr preferRelativeResize="0"/>
          <p:nvPr/>
        </p:nvPicPr>
        <p:blipFill rotWithShape="1">
          <a:blip r:embed="rId3">
            <a:alphaModFix/>
          </a:blip>
          <a:srcRect/>
          <a:stretch/>
        </p:blipFill>
        <p:spPr>
          <a:xfrm>
            <a:off x="9347185" y="431360"/>
            <a:ext cx="2326585" cy="775528"/>
          </a:xfrm>
          <a:prstGeom prst="rect">
            <a:avLst/>
          </a:prstGeom>
          <a:noFill/>
          <a:ln>
            <a:noFill/>
          </a:ln>
        </p:spPr>
      </p:pic>
      <p:pic>
        <p:nvPicPr>
          <p:cNvPr id="12" name="Picture 11" descr="Text, logo&#10;&#10;Description automatically generated">
            <a:extLst>
              <a:ext uri="{FF2B5EF4-FFF2-40B4-BE49-F238E27FC236}">
                <a16:creationId xmlns:a16="http://schemas.microsoft.com/office/drawing/2014/main" id="{388607D4-C8C5-47E6-81E9-A52A2B01D3A4}"/>
              </a:ext>
            </a:extLst>
          </p:cNvPr>
          <p:cNvPicPr>
            <a:picLocks noChangeAspect="1"/>
          </p:cNvPicPr>
          <p:nvPr/>
        </p:nvPicPr>
        <p:blipFill>
          <a:blip r:embed="rId4"/>
          <a:stretch>
            <a:fillRect/>
          </a:stretch>
        </p:blipFill>
        <p:spPr>
          <a:xfrm>
            <a:off x="9347184" y="5875141"/>
            <a:ext cx="2841767" cy="818428"/>
          </a:xfrm>
          <a:prstGeom prst="rect">
            <a:avLst/>
          </a:prstGeom>
        </p:spPr>
      </p:pic>
    </p:spTree>
    <p:extLst>
      <p:ext uri="{BB962C8B-B14F-4D97-AF65-F5344CB8AC3E}">
        <p14:creationId xmlns:p14="http://schemas.microsoft.com/office/powerpoint/2010/main" val="2312560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pic>
        <p:nvPicPr>
          <p:cNvPr id="141" name="Google Shape;141;p7"/>
          <p:cNvPicPr preferRelativeResize="0">
            <a:picLocks noGrp="1"/>
          </p:cNvPicPr>
          <p:nvPr>
            <p:ph type="body" idx="1"/>
          </p:nvPr>
        </p:nvPicPr>
        <p:blipFill rotWithShape="1">
          <a:blip r:embed="rId3">
            <a:alphaModFix/>
          </a:blip>
          <a:srcRect/>
          <a:stretch/>
        </p:blipFill>
        <p:spPr>
          <a:xfrm>
            <a:off x="-114300" y="524754"/>
            <a:ext cx="10315575" cy="7297674"/>
          </a:xfrm>
          <a:prstGeom prst="rect">
            <a:avLst/>
          </a:prstGeom>
          <a:noFill/>
          <a:ln>
            <a:noFill/>
          </a:ln>
        </p:spPr>
      </p:pic>
      <p:pic>
        <p:nvPicPr>
          <p:cNvPr id="142" name="Google Shape;142;p7"/>
          <p:cNvPicPr preferRelativeResize="0"/>
          <p:nvPr/>
        </p:nvPicPr>
        <p:blipFill rotWithShape="1">
          <a:blip r:embed="rId4">
            <a:alphaModFix/>
          </a:blip>
          <a:srcRect/>
          <a:stretch/>
        </p:blipFill>
        <p:spPr>
          <a:xfrm>
            <a:off x="6664383" y="4917775"/>
            <a:ext cx="2860675" cy="6257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gd099884fee_0_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gd099884fee_0_0"/>
          <p:cNvSpPr/>
          <p:nvPr/>
        </p:nvSpPr>
        <p:spPr>
          <a:xfrm flipH="1">
            <a:off x="1" y="0"/>
            <a:ext cx="5511704" cy="6852143"/>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gd099884fee_0_0"/>
          <p:cNvSpPr txBox="1">
            <a:spLocks noGrp="1"/>
          </p:cNvSpPr>
          <p:nvPr>
            <p:ph type="title"/>
          </p:nvPr>
        </p:nvSpPr>
        <p:spPr>
          <a:xfrm>
            <a:off x="838200" y="713312"/>
            <a:ext cx="4038600" cy="543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This week</a:t>
            </a:r>
            <a:endParaRPr sz="4400" b="1" dirty="0">
              <a:solidFill>
                <a:schemeClr val="dk1"/>
              </a:solidFill>
            </a:endParaRPr>
          </a:p>
        </p:txBody>
      </p:sp>
      <p:sp>
        <p:nvSpPr>
          <p:cNvPr id="94" name="Google Shape;94;gd099884fee_0_0"/>
          <p:cNvSpPr txBox="1">
            <a:spLocks noGrp="1"/>
          </p:cNvSpPr>
          <p:nvPr>
            <p:ph type="body" idx="1"/>
          </p:nvPr>
        </p:nvSpPr>
        <p:spPr>
          <a:xfrm>
            <a:off x="5147034" y="713313"/>
            <a:ext cx="6806153" cy="5431500"/>
          </a:xfrm>
          <a:prstGeom prst="rect">
            <a:avLst/>
          </a:prstGeom>
          <a:noFill/>
          <a:ln>
            <a:noFill/>
          </a:ln>
        </p:spPr>
        <p:txBody>
          <a:bodyPr spcFirstLastPara="1" wrap="square" lIns="91425" tIns="45700" rIns="91425" bIns="45700" anchor="ctr" anchorCtr="0">
            <a:noAutofit/>
          </a:bodyPr>
          <a:lstStyle/>
          <a:p>
            <a:pPr rtl="0">
              <a:spcBef>
                <a:spcPts val="1200"/>
              </a:spcBef>
              <a:spcAft>
                <a:spcPts val="0"/>
              </a:spcAft>
            </a:pPr>
            <a:r>
              <a:rPr lang="en-US" sz="2200" b="1" i="0" u="none" strike="noStrike" dirty="0">
                <a:solidFill>
                  <a:srgbClr val="2F5496"/>
                </a:solidFill>
                <a:effectLst/>
                <a:latin typeface="Calibri" panose="020F0502020204030204" pitchFamily="34" charset="0"/>
              </a:rPr>
              <a:t>Objective: Understand how UN SDGs (12-17) are linked to vocational fields of study as well as to personal development as a global citizen</a:t>
            </a:r>
          </a:p>
          <a:p>
            <a:pPr rtl="0">
              <a:spcBef>
                <a:spcPts val="1200"/>
              </a:spcBef>
              <a:spcAft>
                <a:spcPts val="0"/>
              </a:spcAft>
            </a:pPr>
            <a:endParaRPr lang="en-US" sz="2200" b="1" dirty="0">
              <a:effectLst/>
            </a:endParaRPr>
          </a:p>
          <a:p>
            <a:pPr rtl="0" fontAlgn="base">
              <a:spcBef>
                <a:spcPts val="0"/>
              </a:spcBef>
              <a:spcAft>
                <a:spcPts val="0"/>
              </a:spcAft>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Share experiences, good practices and learning from each partner college: How are our VET colleges engaging with these goals locally? What is done in Nordic and Baltic countries, and in our towns to promote the achievement of these goals?</a:t>
            </a:r>
          </a:p>
          <a:p>
            <a:pPr marL="228600" indent="0" rtl="0" fontAlgn="base">
              <a:spcBef>
                <a:spcPts val="0"/>
              </a:spcBef>
              <a:spcAft>
                <a:spcPts val="0"/>
              </a:spcAft>
            </a:pPr>
            <a:endParaRPr lang="en-US" sz="22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Increase visibility and awareness of UN SDGs locally and within the school</a:t>
            </a:r>
          </a:p>
          <a:p>
            <a:pPr rtl="0" fontAlgn="base">
              <a:spcBef>
                <a:spcPts val="0"/>
              </a:spcBef>
              <a:spcAft>
                <a:spcPts val="0"/>
              </a:spcAft>
              <a:buFont typeface="Arial" panose="020B0604020202020204" pitchFamily="34" charset="0"/>
              <a:buChar char="•"/>
            </a:pPr>
            <a:endParaRPr lang="en-US" sz="22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Include more students and teachers from the host institution work towards the project objectives locally</a:t>
            </a:r>
          </a:p>
          <a:p>
            <a:pPr rtl="0" fontAlgn="base">
              <a:spcBef>
                <a:spcPts val="0"/>
              </a:spcBef>
              <a:spcAft>
                <a:spcPts val="0"/>
              </a:spcAft>
              <a:buFont typeface="Arial" panose="020B0604020202020204" pitchFamily="34" charset="0"/>
              <a:buChar char="•"/>
            </a:pPr>
            <a:endParaRPr lang="en-US" sz="22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200" b="0" i="0" u="none" strike="noStrike" dirty="0" err="1">
                <a:solidFill>
                  <a:srgbClr val="000000"/>
                </a:solidFill>
                <a:effectLst/>
                <a:latin typeface="Calibri" panose="020F0502020204030204" pitchFamily="34" charset="0"/>
              </a:rPr>
              <a:t>Finalise</a:t>
            </a:r>
            <a:r>
              <a:rPr lang="en-US" sz="2200" b="0" i="0" u="none" strike="noStrike" dirty="0">
                <a:solidFill>
                  <a:srgbClr val="000000"/>
                </a:solidFill>
                <a:effectLst/>
                <a:latin typeface="Calibri" panose="020F0502020204030204" pitchFamily="34" charset="0"/>
              </a:rPr>
              <a:t> the project end product</a:t>
            </a:r>
          </a:p>
        </p:txBody>
      </p:sp>
      <p:pic>
        <p:nvPicPr>
          <p:cNvPr id="95" name="Google Shape;95;gd099884fee_0_0"/>
          <p:cNvPicPr preferRelativeResize="0"/>
          <p:nvPr/>
        </p:nvPicPr>
        <p:blipFill rotWithShape="1">
          <a:blip r:embed="rId3">
            <a:alphaModFix/>
          </a:blip>
          <a:srcRect/>
          <a:stretch/>
        </p:blipFill>
        <p:spPr>
          <a:xfrm>
            <a:off x="973206" y="536597"/>
            <a:ext cx="2326587" cy="775528"/>
          </a:xfrm>
          <a:prstGeom prst="rect">
            <a:avLst/>
          </a:prstGeom>
          <a:noFill/>
          <a:ln>
            <a:noFill/>
          </a:ln>
        </p:spPr>
      </p:pic>
      <p:pic>
        <p:nvPicPr>
          <p:cNvPr id="7" name="Picture 6" descr="Text, logo&#10;&#10;Description automatically generated">
            <a:extLst>
              <a:ext uri="{FF2B5EF4-FFF2-40B4-BE49-F238E27FC236}">
                <a16:creationId xmlns:a16="http://schemas.microsoft.com/office/drawing/2014/main" id="{870E9381-FA73-404E-8C1A-8DCBE867A2BF}"/>
              </a:ext>
            </a:extLst>
          </p:cNvPr>
          <p:cNvPicPr>
            <a:picLocks noChangeAspect="1"/>
          </p:cNvPicPr>
          <p:nvPr/>
        </p:nvPicPr>
        <p:blipFill>
          <a:blip r:embed="rId4"/>
          <a:stretch>
            <a:fillRect/>
          </a:stretch>
        </p:blipFill>
        <p:spPr>
          <a:xfrm>
            <a:off x="9656816" y="5981326"/>
            <a:ext cx="2414278" cy="6953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GLO-VET</a:t>
            </a:r>
            <a:br>
              <a:rPr lang="en-US" sz="4400" dirty="0">
                <a:solidFill>
                  <a:schemeClr val="dk1"/>
                </a:solidFill>
                <a:latin typeface="Calibri"/>
                <a:ea typeface="Calibri"/>
                <a:cs typeface="Calibri"/>
                <a:sym typeface="Calibri"/>
              </a:rPr>
            </a:br>
            <a:r>
              <a:rPr lang="en-US" sz="4400" dirty="0">
                <a:solidFill>
                  <a:schemeClr val="dk1"/>
                </a:solidFill>
                <a:latin typeface="Calibri"/>
                <a:ea typeface="Calibri"/>
                <a:cs typeface="Calibri"/>
                <a:sym typeface="Calibri"/>
              </a:rPr>
              <a:t>BINGO!</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r>
              <a:rPr lang="fi-FI" sz="3200" dirty="0" err="1"/>
              <a:t>Find</a:t>
            </a:r>
            <a:r>
              <a:rPr lang="fi-FI" sz="3200" dirty="0"/>
              <a:t> a person </a:t>
            </a:r>
            <a:r>
              <a:rPr lang="fi-FI" sz="3200" dirty="0" err="1"/>
              <a:t>matching</a:t>
            </a:r>
            <a:r>
              <a:rPr lang="fi-FI" sz="3200" dirty="0"/>
              <a:t> </a:t>
            </a:r>
            <a:r>
              <a:rPr lang="fi-FI" sz="3200" dirty="0" err="1"/>
              <a:t>the</a:t>
            </a:r>
            <a:r>
              <a:rPr lang="fi-FI" sz="3200" dirty="0"/>
              <a:t> bingo </a:t>
            </a:r>
            <a:r>
              <a:rPr lang="fi-FI" sz="3200" dirty="0" err="1"/>
              <a:t>boxes</a:t>
            </a:r>
            <a:r>
              <a:rPr lang="fi-FI" sz="3200" dirty="0"/>
              <a:t> and </a:t>
            </a:r>
            <a:r>
              <a:rPr lang="fi-FI" sz="3200" dirty="0" err="1"/>
              <a:t>write</a:t>
            </a:r>
            <a:r>
              <a:rPr lang="fi-FI" sz="3200" dirty="0"/>
              <a:t> </a:t>
            </a:r>
            <a:r>
              <a:rPr lang="fi-FI" sz="3200" dirty="0" err="1"/>
              <a:t>their</a:t>
            </a:r>
            <a:r>
              <a:rPr lang="fi-FI" sz="3200" dirty="0"/>
              <a:t> </a:t>
            </a:r>
            <a:r>
              <a:rPr lang="fi-FI" sz="3200" dirty="0" err="1"/>
              <a:t>name</a:t>
            </a:r>
            <a:r>
              <a:rPr lang="fi-FI" sz="3200" dirty="0"/>
              <a:t> on </a:t>
            </a:r>
            <a:r>
              <a:rPr lang="fi-FI" sz="3200" dirty="0" err="1"/>
              <a:t>the</a:t>
            </a:r>
            <a:r>
              <a:rPr lang="fi-FI" sz="3200" dirty="0"/>
              <a:t> </a:t>
            </a:r>
            <a:r>
              <a:rPr lang="fi-FI" sz="3200" dirty="0" err="1"/>
              <a:t>paper</a:t>
            </a:r>
            <a:r>
              <a:rPr lang="fi-FI" sz="3200" dirty="0"/>
              <a:t>. </a:t>
            </a:r>
            <a:r>
              <a:rPr lang="fi-FI" sz="3200" dirty="0" err="1"/>
              <a:t>Start</a:t>
            </a:r>
            <a:r>
              <a:rPr lang="fi-FI" sz="3200" dirty="0"/>
              <a:t> </a:t>
            </a:r>
            <a:r>
              <a:rPr lang="fi-FI" sz="3200" dirty="0" err="1"/>
              <a:t>with</a:t>
            </a:r>
            <a:r>
              <a:rPr lang="fi-FI" sz="3200" dirty="0"/>
              <a:t> </a:t>
            </a:r>
            <a:r>
              <a:rPr lang="fi-FI" sz="3200" dirty="0" err="1"/>
              <a:t>people</a:t>
            </a:r>
            <a:r>
              <a:rPr lang="fi-FI" sz="3200" dirty="0"/>
              <a:t> </a:t>
            </a:r>
            <a:r>
              <a:rPr lang="fi-FI" sz="3200" dirty="0" err="1"/>
              <a:t>you</a:t>
            </a:r>
            <a:r>
              <a:rPr lang="fi-FI" sz="3200" dirty="0"/>
              <a:t> </a:t>
            </a:r>
            <a:r>
              <a:rPr lang="fi-FI" sz="3200" dirty="0" err="1"/>
              <a:t>do</a:t>
            </a:r>
            <a:r>
              <a:rPr lang="fi-FI" sz="3200" dirty="0"/>
              <a:t> </a:t>
            </a:r>
            <a:r>
              <a:rPr lang="fi-FI" sz="3200" dirty="0" err="1"/>
              <a:t>not</a:t>
            </a:r>
            <a:r>
              <a:rPr lang="fi-FI" sz="3200" dirty="0"/>
              <a:t> </a:t>
            </a:r>
            <a:r>
              <a:rPr lang="fi-FI" sz="3200" dirty="0" err="1"/>
              <a:t>know</a:t>
            </a:r>
            <a:r>
              <a:rPr lang="fi-FI" sz="3200" dirty="0"/>
              <a:t> </a:t>
            </a:r>
            <a:r>
              <a:rPr lang="fi-FI" sz="3200" dirty="0" err="1"/>
              <a:t>yet</a:t>
            </a:r>
            <a:r>
              <a:rPr lang="fi-FI" sz="3200" dirty="0"/>
              <a:t>. </a:t>
            </a:r>
          </a:p>
          <a:p>
            <a:pPr marL="0" lvl="0" indent="0" algn="l" rtl="0">
              <a:lnSpc>
                <a:spcPct val="90000"/>
              </a:lnSpc>
              <a:spcBef>
                <a:spcPts val="0"/>
              </a:spcBef>
              <a:spcAft>
                <a:spcPts val="0"/>
              </a:spcAft>
              <a:buClr>
                <a:srgbClr val="C00000"/>
              </a:buClr>
              <a:buSzPts val="2800"/>
              <a:buNone/>
            </a:pPr>
            <a:endParaRPr lang="fi-FI" sz="3200" dirty="0"/>
          </a:p>
          <a:p>
            <a:pPr marL="0" lvl="0" indent="0" algn="l" rtl="0">
              <a:lnSpc>
                <a:spcPct val="90000"/>
              </a:lnSpc>
              <a:spcBef>
                <a:spcPts val="0"/>
              </a:spcBef>
              <a:spcAft>
                <a:spcPts val="0"/>
              </a:spcAft>
              <a:buClr>
                <a:srgbClr val="C00000"/>
              </a:buClr>
              <a:buSzPts val="2800"/>
              <a:buNone/>
            </a:pPr>
            <a:r>
              <a:rPr lang="fi-FI" sz="3200" dirty="0" err="1"/>
              <a:t>When</a:t>
            </a:r>
            <a:r>
              <a:rPr lang="fi-FI" sz="3200" dirty="0"/>
              <a:t> </a:t>
            </a:r>
            <a:r>
              <a:rPr lang="fi-FI" sz="3200" dirty="0" err="1"/>
              <a:t>you</a:t>
            </a:r>
            <a:r>
              <a:rPr lang="fi-FI" sz="3200" dirty="0"/>
              <a:t> </a:t>
            </a:r>
            <a:r>
              <a:rPr lang="fi-FI" sz="3200" dirty="0" err="1"/>
              <a:t>have</a:t>
            </a:r>
            <a:r>
              <a:rPr lang="fi-FI" sz="3200" dirty="0"/>
              <a:t> a </a:t>
            </a:r>
            <a:r>
              <a:rPr lang="fi-FI" sz="3200" dirty="0" err="1"/>
              <a:t>completed</a:t>
            </a:r>
            <a:r>
              <a:rPr lang="fi-FI" sz="3200" dirty="0"/>
              <a:t> </a:t>
            </a:r>
            <a:r>
              <a:rPr lang="fi-FI" sz="3200" dirty="0" err="1"/>
              <a:t>row</a:t>
            </a:r>
            <a:r>
              <a:rPr lang="fi-FI" sz="3200" dirty="0"/>
              <a:t>: Bingo!</a:t>
            </a:r>
          </a:p>
          <a:p>
            <a:pPr marL="0" lvl="0" indent="0" algn="l" rtl="0">
              <a:lnSpc>
                <a:spcPct val="90000"/>
              </a:lnSpc>
              <a:spcBef>
                <a:spcPts val="0"/>
              </a:spcBef>
              <a:spcAft>
                <a:spcPts val="0"/>
              </a:spcAft>
              <a:buClr>
                <a:srgbClr val="C00000"/>
              </a:buClr>
              <a:buSzPts val="2800"/>
              <a:buNone/>
            </a:pPr>
            <a:endParaRPr lang="fi-FI" sz="3200" dirty="0"/>
          </a:p>
          <a:p>
            <a:pPr marL="0" lvl="0" indent="0" algn="l" rtl="0">
              <a:lnSpc>
                <a:spcPct val="90000"/>
              </a:lnSpc>
              <a:spcBef>
                <a:spcPts val="0"/>
              </a:spcBef>
              <a:spcAft>
                <a:spcPts val="0"/>
              </a:spcAft>
              <a:buClr>
                <a:srgbClr val="C00000"/>
              </a:buClr>
              <a:buSzPts val="2800"/>
              <a:buNone/>
            </a:pPr>
            <a:r>
              <a:rPr lang="fi-FI" sz="3200" dirty="0"/>
              <a:t>No </a:t>
            </a:r>
            <a:r>
              <a:rPr lang="fi-FI" sz="3200" dirty="0" err="1"/>
              <a:t>hurry</a:t>
            </a:r>
            <a:r>
              <a:rPr lang="fi-FI" sz="3200" dirty="0"/>
              <a:t> </a:t>
            </a:r>
            <a:r>
              <a:rPr lang="fi-FI" sz="3200" dirty="0">
                <a:sym typeface="Wingdings" panose="05000000000000000000" pitchFamily="2" charset="2"/>
              </a:rPr>
              <a:t> </a:t>
            </a:r>
            <a:r>
              <a:rPr lang="fi-FI" sz="3200" dirty="0" err="1">
                <a:sym typeface="Wingdings" panose="05000000000000000000" pitchFamily="2" charset="2"/>
              </a:rPr>
              <a:t>Please</a:t>
            </a:r>
            <a:r>
              <a:rPr lang="fi-FI" sz="3200" dirty="0">
                <a:sym typeface="Wingdings" panose="05000000000000000000" pitchFamily="2" charset="2"/>
              </a:rPr>
              <a:t> </a:t>
            </a:r>
            <a:r>
              <a:rPr lang="fi-FI" sz="3200" dirty="0" err="1">
                <a:sym typeface="Wingdings" panose="05000000000000000000" pitchFamily="2" charset="2"/>
              </a:rPr>
              <a:t>do</a:t>
            </a:r>
            <a:r>
              <a:rPr lang="fi-FI" sz="3200" dirty="0">
                <a:sym typeface="Wingdings" panose="05000000000000000000" pitchFamily="2" charset="2"/>
              </a:rPr>
              <a:t> </a:t>
            </a:r>
            <a:r>
              <a:rPr lang="fi-FI" sz="3200" dirty="0" err="1">
                <a:sym typeface="Wingdings" panose="05000000000000000000" pitchFamily="2" charset="2"/>
              </a:rPr>
              <a:t>ask</a:t>
            </a:r>
            <a:r>
              <a:rPr lang="fi-FI" sz="3200" dirty="0">
                <a:sym typeface="Wingdings" panose="05000000000000000000" pitchFamily="2" charset="2"/>
              </a:rPr>
              <a:t> </a:t>
            </a:r>
            <a:r>
              <a:rPr lang="fi-FI" sz="3200" dirty="0" err="1">
                <a:sym typeface="Wingdings" panose="05000000000000000000" pitchFamily="2" charset="2"/>
              </a:rPr>
              <a:t>questions</a:t>
            </a:r>
            <a:r>
              <a:rPr lang="fi-FI" sz="3200" dirty="0">
                <a:sym typeface="Wingdings" panose="05000000000000000000" pitchFamily="2" charset="2"/>
              </a:rPr>
              <a:t> </a:t>
            </a:r>
            <a:r>
              <a:rPr lang="fi-FI" sz="3200" dirty="0" err="1">
                <a:sym typeface="Wingdings" panose="05000000000000000000" pitchFamily="2" charset="2"/>
              </a:rPr>
              <a:t>about</a:t>
            </a:r>
            <a:r>
              <a:rPr lang="fi-FI" sz="3200" dirty="0">
                <a:sym typeface="Wingdings" panose="05000000000000000000" pitchFamily="2" charset="2"/>
              </a:rPr>
              <a:t> </a:t>
            </a:r>
            <a:r>
              <a:rPr lang="fi-FI" sz="3200" dirty="0" err="1">
                <a:sym typeface="Wingdings" panose="05000000000000000000" pitchFamily="2" charset="2"/>
              </a:rPr>
              <a:t>the</a:t>
            </a:r>
            <a:r>
              <a:rPr lang="fi-FI" sz="3200" dirty="0">
                <a:sym typeface="Wingdings" panose="05000000000000000000" pitchFamily="2" charset="2"/>
              </a:rPr>
              <a:t> person and </a:t>
            </a:r>
            <a:r>
              <a:rPr lang="fi-FI" sz="3200" dirty="0" err="1">
                <a:sym typeface="Wingdings" panose="05000000000000000000" pitchFamily="2" charset="2"/>
              </a:rPr>
              <a:t>details</a:t>
            </a:r>
            <a:r>
              <a:rPr lang="fi-FI" sz="3200" dirty="0">
                <a:sym typeface="Wingdings" panose="05000000000000000000" pitchFamily="2" charset="2"/>
              </a:rPr>
              <a:t> of </a:t>
            </a:r>
            <a:r>
              <a:rPr lang="fi-FI" sz="3200" dirty="0" err="1">
                <a:sym typeface="Wingdings" panose="05000000000000000000" pitchFamily="2" charset="2"/>
              </a:rPr>
              <a:t>their</a:t>
            </a:r>
            <a:r>
              <a:rPr lang="fi-FI" sz="3200" dirty="0">
                <a:sym typeface="Wingdings" panose="05000000000000000000" pitchFamily="2" charset="2"/>
              </a:rPr>
              <a:t> </a:t>
            </a:r>
            <a:r>
              <a:rPr lang="fi-FI" sz="3200" dirty="0" err="1">
                <a:sym typeface="Wingdings" panose="05000000000000000000" pitchFamily="2" charset="2"/>
              </a:rPr>
              <a:t>experiences</a:t>
            </a:r>
            <a:r>
              <a:rPr lang="fi-FI" sz="3200" dirty="0">
                <a:sym typeface="Wingdings" panose="05000000000000000000" pitchFamily="2" charset="2"/>
              </a:rPr>
              <a:t>!</a:t>
            </a:r>
            <a:endParaRPr lang="fi-FI"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spTree>
    <p:extLst>
      <p:ext uri="{BB962C8B-B14F-4D97-AF65-F5344CB8AC3E}">
        <p14:creationId xmlns:p14="http://schemas.microsoft.com/office/powerpoint/2010/main" val="148897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492752"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4400" dirty="0" err="1"/>
              <a:t>Pre-task</a:t>
            </a:r>
            <a:r>
              <a:rPr lang="fi-FI" sz="4400" dirty="0"/>
              <a:t>;</a:t>
            </a:r>
            <a:br>
              <a:rPr lang="fi-FI" sz="4400" dirty="0"/>
            </a:br>
            <a:r>
              <a:rPr lang="fi-FI" sz="4400" dirty="0"/>
              <a:t>Campus </a:t>
            </a:r>
            <a:r>
              <a:rPr lang="fi-FI" sz="4400" dirty="0" err="1"/>
              <a:t>walk</a:t>
            </a:r>
            <a:r>
              <a:rPr lang="fi-FI" sz="4400" dirty="0"/>
              <a:t>;</a:t>
            </a:r>
            <a:br>
              <a:rPr lang="fi-FI" sz="4400" dirty="0">
                <a:solidFill>
                  <a:schemeClr val="dk1"/>
                </a:solidFill>
                <a:latin typeface="Calibri"/>
                <a:ea typeface="Calibri"/>
                <a:cs typeface="Calibri"/>
                <a:sym typeface="Calibri"/>
              </a:rPr>
            </a:br>
            <a:r>
              <a:rPr lang="fi-FI" sz="4400" dirty="0" err="1">
                <a:solidFill>
                  <a:schemeClr val="dk1"/>
                </a:solidFill>
                <a:latin typeface="Calibri"/>
                <a:ea typeface="Calibri"/>
                <a:cs typeface="Calibri"/>
                <a:sym typeface="Calibri"/>
              </a:rPr>
              <a:t>Finnwatch</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Tuesday</a:t>
            </a:r>
            <a:r>
              <a:rPr lang="fi-FI" sz="4400" dirty="0">
                <a:solidFill>
                  <a:schemeClr val="dk1"/>
                </a:solidFill>
                <a:latin typeface="Calibri"/>
                <a:ea typeface="Calibri"/>
                <a:cs typeface="Calibri"/>
                <a:sym typeface="Calibri"/>
              </a:rPr>
              <a:t>)</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3" name="Picture 2" descr="A picture containing text, person, handcart&#10;&#10;Description automatically generated">
            <a:extLst>
              <a:ext uri="{FF2B5EF4-FFF2-40B4-BE49-F238E27FC236}">
                <a16:creationId xmlns:a16="http://schemas.microsoft.com/office/drawing/2014/main" id="{E29940A3-1FB6-4A54-BB65-5501CE62349B}"/>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81597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4400" dirty="0">
                <a:solidFill>
                  <a:schemeClr val="dk1"/>
                </a:solidFill>
                <a:latin typeface="Calibri"/>
                <a:ea typeface="Calibri"/>
                <a:cs typeface="Calibri"/>
                <a:sym typeface="Calibri"/>
              </a:rPr>
              <a:t>Esa Parkko (</a:t>
            </a:r>
            <a:r>
              <a:rPr lang="fi-FI" sz="4400" dirty="0" err="1">
                <a:solidFill>
                  <a:schemeClr val="dk1"/>
                </a:solidFill>
                <a:latin typeface="Calibri"/>
                <a:ea typeface="Calibri"/>
                <a:cs typeface="Calibri"/>
                <a:sym typeface="Calibri"/>
              </a:rPr>
              <a:t>Tuesday</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Hawkhill</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visit</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Thursday</a:t>
            </a:r>
            <a:r>
              <a:rPr lang="fi-FI" sz="4400" dirty="0">
                <a:solidFill>
                  <a:schemeClr val="dk1"/>
                </a:solidFill>
                <a:latin typeface="Calibri"/>
                <a:ea typeface="Calibri"/>
                <a:cs typeface="Calibri"/>
                <a:sym typeface="Calibri"/>
              </a:rPr>
              <a:t>)</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E1139128-9679-4239-B745-3CA667289220}"/>
              </a:ext>
            </a:extLst>
          </p:cNvPr>
          <p:cNvPicPr>
            <a:picLocks noChangeAspect="1"/>
          </p:cNvPicPr>
          <p:nvPr/>
        </p:nvPicPr>
        <p:blipFill>
          <a:blip r:embed="rId5"/>
          <a:stretch>
            <a:fillRect/>
          </a:stretch>
        </p:blipFill>
        <p:spPr>
          <a:xfrm>
            <a:off x="5330952" y="0"/>
            <a:ext cx="6858000" cy="6858000"/>
          </a:xfrm>
          <a:prstGeom prst="rect">
            <a:avLst/>
          </a:prstGeom>
        </p:spPr>
      </p:pic>
    </p:spTree>
    <p:extLst>
      <p:ext uri="{BB962C8B-B14F-4D97-AF65-F5344CB8AC3E}">
        <p14:creationId xmlns:p14="http://schemas.microsoft.com/office/powerpoint/2010/main" val="166044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4400" dirty="0" err="1">
                <a:solidFill>
                  <a:schemeClr val="dk1"/>
                </a:solidFill>
                <a:latin typeface="Calibri"/>
                <a:ea typeface="Calibri"/>
                <a:cs typeface="Calibri"/>
                <a:sym typeface="Calibri"/>
              </a:rPr>
              <a:t>Municipal</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collaboration</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project</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Thursday</a:t>
            </a:r>
            <a:r>
              <a:rPr lang="fi-FI" sz="4400" dirty="0">
                <a:solidFill>
                  <a:schemeClr val="dk1"/>
                </a:solidFill>
                <a:latin typeface="Calibri"/>
                <a:ea typeface="Calibri"/>
                <a:cs typeface="Calibri"/>
                <a:sym typeface="Calibri"/>
              </a:rPr>
              <a:t>)</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3" name="Picture 2" descr="A picture containing text, sky, outdoor, aquatic mammal&#10;&#10;Description automatically generated">
            <a:extLst>
              <a:ext uri="{FF2B5EF4-FFF2-40B4-BE49-F238E27FC236}">
                <a16:creationId xmlns:a16="http://schemas.microsoft.com/office/drawing/2014/main" id="{75FC124E-55A6-4D6B-9E68-7A8A4BE830E9}"/>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59013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4400" dirty="0">
                <a:solidFill>
                  <a:schemeClr val="dk1"/>
                </a:solidFill>
                <a:latin typeface="Calibri"/>
                <a:ea typeface="Calibri"/>
                <a:cs typeface="Calibri"/>
                <a:sym typeface="Calibri"/>
              </a:rPr>
              <a:t>Haltia </a:t>
            </a:r>
            <a:r>
              <a:rPr lang="fi-FI" sz="4400" dirty="0" err="1">
                <a:solidFill>
                  <a:schemeClr val="dk1"/>
                </a:solidFill>
                <a:latin typeface="Calibri"/>
                <a:ea typeface="Calibri"/>
                <a:cs typeface="Calibri"/>
                <a:sym typeface="Calibri"/>
              </a:rPr>
              <a:t>nature</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centre</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Wednesday</a:t>
            </a:r>
            <a:r>
              <a:rPr lang="fi-FI" sz="4400" dirty="0">
                <a:solidFill>
                  <a:schemeClr val="dk1"/>
                </a:solidFill>
                <a:latin typeface="Calibri"/>
                <a:ea typeface="Calibri"/>
                <a:cs typeface="Calibri"/>
                <a:sym typeface="Calibri"/>
              </a:rPr>
              <a:t>)</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4" name="Picture 3" descr="A picture containing text, grass, outdoor&#10;&#10;Description automatically generated">
            <a:extLst>
              <a:ext uri="{FF2B5EF4-FFF2-40B4-BE49-F238E27FC236}">
                <a16:creationId xmlns:a16="http://schemas.microsoft.com/office/drawing/2014/main" id="{23443B4C-3A80-42FC-9D4A-63A45D3ABFB3}"/>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3826593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
          <p:cNvSpPr/>
          <p:nvPr/>
        </p:nvSpPr>
        <p:spPr>
          <a:xfrm flipH="1">
            <a:off x="1" y="0"/>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
          <p:cNvSpPr txBox="1">
            <a:spLocks noGrp="1"/>
          </p:cNvSpPr>
          <p:nvPr>
            <p:ph type="title"/>
          </p:nvPr>
        </p:nvSpPr>
        <p:spPr>
          <a:xfrm>
            <a:off x="838200" y="713312"/>
            <a:ext cx="4038600"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4400" dirty="0" err="1">
                <a:solidFill>
                  <a:schemeClr val="dk1"/>
                </a:solidFill>
                <a:latin typeface="Calibri"/>
                <a:ea typeface="Calibri"/>
                <a:cs typeface="Calibri"/>
                <a:sym typeface="Calibri"/>
              </a:rPr>
              <a:t>Luksia’s</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equality</a:t>
            </a:r>
            <a:r>
              <a:rPr lang="fi-FI" sz="4400" dirty="0">
                <a:solidFill>
                  <a:schemeClr val="dk1"/>
                </a:solidFill>
                <a:latin typeface="Calibri"/>
                <a:ea typeface="Calibri"/>
                <a:cs typeface="Calibri"/>
                <a:sym typeface="Calibri"/>
              </a:rPr>
              <a:t> &amp; non-</a:t>
            </a:r>
            <a:r>
              <a:rPr lang="fi-FI" sz="4400" dirty="0" err="1">
                <a:solidFill>
                  <a:schemeClr val="dk1"/>
                </a:solidFill>
                <a:latin typeface="Calibri"/>
                <a:ea typeface="Calibri"/>
                <a:cs typeface="Calibri"/>
                <a:sym typeface="Calibri"/>
              </a:rPr>
              <a:t>discrimination</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plan</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Finnwatch</a:t>
            </a:r>
            <a:r>
              <a:rPr lang="fi-FI" sz="4400" dirty="0">
                <a:solidFill>
                  <a:schemeClr val="dk1"/>
                </a:solidFill>
                <a:latin typeface="Calibri"/>
                <a:ea typeface="Calibri"/>
                <a:cs typeface="Calibri"/>
                <a:sym typeface="Calibri"/>
              </a:rPr>
              <a:t> (</a:t>
            </a:r>
            <a:r>
              <a:rPr lang="fi-FI" sz="4400" dirty="0" err="1">
                <a:solidFill>
                  <a:schemeClr val="dk1"/>
                </a:solidFill>
                <a:latin typeface="Calibri"/>
                <a:ea typeface="Calibri"/>
                <a:cs typeface="Calibri"/>
                <a:sym typeface="Calibri"/>
              </a:rPr>
              <a:t>Tuesday</a:t>
            </a:r>
            <a:r>
              <a:rPr lang="fi-FI" sz="4400" dirty="0">
                <a:solidFill>
                  <a:schemeClr val="dk1"/>
                </a:solidFill>
                <a:latin typeface="Calibri"/>
                <a:ea typeface="Calibri"/>
                <a:cs typeface="Calibri"/>
                <a:sym typeface="Calibri"/>
              </a:rPr>
              <a:t>)</a:t>
            </a:r>
            <a:endParaRPr sz="4400" dirty="0">
              <a:solidFill>
                <a:schemeClr val="dk1"/>
              </a:solidFill>
              <a:latin typeface="Calibri"/>
              <a:ea typeface="Calibri"/>
              <a:cs typeface="Calibri"/>
              <a:sym typeface="Calibri"/>
            </a:endParaRPr>
          </a:p>
        </p:txBody>
      </p:sp>
      <p:sp>
        <p:nvSpPr>
          <p:cNvPr id="103" name="Google Shape;103;p3"/>
          <p:cNvSpPr txBox="1">
            <a:spLocks noGrp="1"/>
          </p:cNvSpPr>
          <p:nvPr>
            <p:ph type="body" idx="1"/>
          </p:nvPr>
        </p:nvSpPr>
        <p:spPr>
          <a:xfrm>
            <a:off x="5986020" y="688688"/>
            <a:ext cx="6029517"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2800"/>
              <a:buNone/>
            </a:pPr>
            <a:endParaRPr sz="3200" dirty="0"/>
          </a:p>
        </p:txBody>
      </p:sp>
      <p:pic>
        <p:nvPicPr>
          <p:cNvPr id="104" name="Google Shape;104;p3"/>
          <p:cNvPicPr preferRelativeResize="0"/>
          <p:nvPr/>
        </p:nvPicPr>
        <p:blipFill rotWithShape="1">
          <a:blip r:embed="rId3">
            <a:alphaModFix/>
          </a:blip>
          <a:srcRect/>
          <a:stretch/>
        </p:blipFill>
        <p:spPr>
          <a:xfrm>
            <a:off x="973206" y="536597"/>
            <a:ext cx="2326585" cy="775528"/>
          </a:xfrm>
          <a:prstGeom prst="rect">
            <a:avLst/>
          </a:prstGeom>
          <a:noFill/>
          <a:ln>
            <a:noFill/>
          </a:ln>
        </p:spPr>
      </p:pic>
      <p:pic>
        <p:nvPicPr>
          <p:cNvPr id="9" name="Picture 8" descr="Text, logo&#10;&#10;Description automatically generated">
            <a:extLst>
              <a:ext uri="{FF2B5EF4-FFF2-40B4-BE49-F238E27FC236}">
                <a16:creationId xmlns:a16="http://schemas.microsoft.com/office/drawing/2014/main" id="{9299F00E-B180-479D-B7C1-DB5C7E6BDCA3}"/>
              </a:ext>
            </a:extLst>
          </p:cNvPr>
          <p:cNvPicPr>
            <a:picLocks noChangeAspect="1"/>
          </p:cNvPicPr>
          <p:nvPr/>
        </p:nvPicPr>
        <p:blipFill>
          <a:blip r:embed="rId4"/>
          <a:stretch>
            <a:fillRect/>
          </a:stretch>
        </p:blipFill>
        <p:spPr>
          <a:xfrm>
            <a:off x="9473937" y="5920444"/>
            <a:ext cx="2451987" cy="706172"/>
          </a:xfrm>
          <a:prstGeom prst="rect">
            <a:avLst/>
          </a:prstGeom>
        </p:spPr>
      </p:pic>
      <p:pic>
        <p:nvPicPr>
          <p:cNvPr id="3" name="Picture 2" descr="A picture containing text, person, screenshot&#10;&#10;Description automatically generated">
            <a:extLst>
              <a:ext uri="{FF2B5EF4-FFF2-40B4-BE49-F238E27FC236}">
                <a16:creationId xmlns:a16="http://schemas.microsoft.com/office/drawing/2014/main" id="{44B27AC3-A6BF-48E6-9039-CCBC1533ECE4}"/>
              </a:ext>
            </a:extLst>
          </p:cNvPr>
          <p:cNvPicPr>
            <a:picLocks noChangeAspect="1"/>
          </p:cNvPicPr>
          <p:nvPr/>
        </p:nvPicPr>
        <p:blipFill>
          <a:blip r:embed="rId5"/>
          <a:stretch>
            <a:fillRect/>
          </a:stretch>
        </p:blipFill>
        <p:spPr>
          <a:xfrm>
            <a:off x="5358250" y="-24624"/>
            <a:ext cx="6858000" cy="6858000"/>
          </a:xfrm>
          <a:prstGeom prst="rect">
            <a:avLst/>
          </a:prstGeom>
        </p:spPr>
      </p:pic>
    </p:spTree>
    <p:extLst>
      <p:ext uri="{BB962C8B-B14F-4D97-AF65-F5344CB8AC3E}">
        <p14:creationId xmlns:p14="http://schemas.microsoft.com/office/powerpoint/2010/main" val="3597642869"/>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1956</Words>
  <Application>Microsoft Office PowerPoint</Application>
  <PresentationFormat>Widescreen</PresentationFormat>
  <Paragraphs>187</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Courier New</vt:lpstr>
      <vt:lpstr>Times New Roman</vt:lpstr>
      <vt:lpstr>Wingdings</vt:lpstr>
      <vt:lpstr>Tema de Office</vt:lpstr>
      <vt:lpstr>PowerPoint Presentation</vt:lpstr>
      <vt:lpstr>GLO-VET project in a nutshell</vt:lpstr>
      <vt:lpstr>This week</vt:lpstr>
      <vt:lpstr>GLO-VET BINGO!</vt:lpstr>
      <vt:lpstr>Pre-task; Campus walk; Finnwatch (Tuesday)</vt:lpstr>
      <vt:lpstr>Esa Parkko (Tuesday); Hawkhill visit (Thursday)</vt:lpstr>
      <vt:lpstr>Municipal collaboration project (Thursday)</vt:lpstr>
      <vt:lpstr>Haltia nature centre (Wednesday)</vt:lpstr>
      <vt:lpstr>Luksia’s equality &amp; non-discrimination plan; Finnwatch (Tuesday)</vt:lpstr>
      <vt:lpstr>PowerPoint Presentation</vt:lpstr>
      <vt:lpstr>HEAD, HEART &amp; HANDS</vt:lpstr>
      <vt:lpstr>HEAD  </vt:lpstr>
      <vt:lpstr>HEART  </vt:lpstr>
      <vt:lpstr>HANDS  </vt:lpstr>
      <vt:lpstr>Source: National Youth Council of Ireland. (2019). Activism, the SDGs and Youth. Development Education. Global Citizenship Education. Resource pack. https://www.youth.ie/wp-content/uploads/2019/05/Activism_the_SDGs_and_Youth.pdf </vt:lpstr>
      <vt:lpstr> </vt:lpstr>
      <vt:lpstr> </vt:lpstr>
      <vt:lpstr>Your expectations?</vt:lpstr>
      <vt:lpstr>PowerPoint Presentation</vt:lpstr>
      <vt:lpstr>LET’S START WITH THE HEART!</vt:lpstr>
      <vt:lpstr>PRE-TASK: SHIRTS IN YOUR CLOSET</vt:lpstr>
      <vt:lpstr>CORPORATE SOCIAL &amp; ENVIRONMENTAL RESPONSIBILITY</vt:lpstr>
      <vt:lpstr>PowerPoint Presentation</vt:lpstr>
      <vt:lpstr>ENTANGLEMENT WALK</vt:lpstr>
      <vt:lpstr>WRAP-UP: WE HAVE A DREAM…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Nacho Lourido Fuertes</dc:creator>
  <cp:lastModifiedBy>Suhonen, Riikka J</cp:lastModifiedBy>
  <cp:revision>73</cp:revision>
  <dcterms:created xsi:type="dcterms:W3CDTF">2021-03-25T23:25:57Z</dcterms:created>
  <dcterms:modified xsi:type="dcterms:W3CDTF">2022-05-17T12:42:13Z</dcterms:modified>
</cp:coreProperties>
</file>